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63"/>
  </p:notesMasterIdLst>
  <p:sldIdLst>
    <p:sldId id="316" r:id="rId2"/>
    <p:sldId id="307" r:id="rId3"/>
    <p:sldId id="309" r:id="rId4"/>
    <p:sldId id="310" r:id="rId5"/>
    <p:sldId id="311" r:id="rId6"/>
    <p:sldId id="312" r:id="rId7"/>
    <p:sldId id="314" r:id="rId8"/>
    <p:sldId id="315" r:id="rId9"/>
    <p:sldId id="306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02" r:id="rId21"/>
    <p:sldId id="317" r:id="rId22"/>
    <p:sldId id="305" r:id="rId23"/>
    <p:sldId id="304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257" r:id="rId35"/>
    <p:sldId id="258" r:id="rId36"/>
    <p:sldId id="281" r:id="rId37"/>
    <p:sldId id="260" r:id="rId38"/>
    <p:sldId id="288" r:id="rId39"/>
    <p:sldId id="262" r:id="rId40"/>
    <p:sldId id="289" r:id="rId41"/>
    <p:sldId id="261" r:id="rId42"/>
    <p:sldId id="263" r:id="rId43"/>
    <p:sldId id="264" r:id="rId44"/>
    <p:sldId id="265" r:id="rId45"/>
    <p:sldId id="266" r:id="rId46"/>
    <p:sldId id="282" r:id="rId47"/>
    <p:sldId id="283" r:id="rId48"/>
    <p:sldId id="267" r:id="rId49"/>
    <p:sldId id="284" r:id="rId50"/>
    <p:sldId id="290" r:id="rId51"/>
    <p:sldId id="291" r:id="rId52"/>
    <p:sldId id="268" r:id="rId53"/>
    <p:sldId id="269" r:id="rId54"/>
    <p:sldId id="292" r:id="rId55"/>
    <p:sldId id="270" r:id="rId56"/>
    <p:sldId id="272" r:id="rId57"/>
    <p:sldId id="293" r:id="rId58"/>
    <p:sldId id="295" r:id="rId59"/>
    <p:sldId id="274" r:id="rId60"/>
    <p:sldId id="275" r:id="rId61"/>
    <p:sldId id="276" r:id="rId6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CC"/>
    <a:srgbClr val="00FF00"/>
    <a:srgbClr val="000000"/>
    <a:srgbClr val="FFFF00"/>
    <a:srgbClr val="DF2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9822" autoAdjust="0"/>
  </p:normalViewPr>
  <p:slideViewPr>
    <p:cSldViewPr>
      <p:cViewPr>
        <p:scale>
          <a:sx n="73" d="100"/>
          <a:sy n="73" d="100"/>
        </p:scale>
        <p:origin x="129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0A78745-0BC1-483B-9A31-9772B14A6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8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817BCD-B7F5-4DC1-AE8C-CA963D67361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25054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273176-38DF-4ADD-8D1F-906115D6683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2881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79E890-4636-49A1-98CF-0EB6E09EC5E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82908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9F9375-C14F-4B9C-B33D-A4A573EAB0CE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56507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F47EF-28BF-4E77-A9AA-30B8BEDFD8F1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3289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2F09A-3516-40D7-9730-1286822FDB5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65695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FCA4B0-84F6-4EB0-ADE8-3B47E8BE829A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9157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334FF-49E1-4995-AC0B-1CC289992E36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75777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C86A3-CEE1-46BC-9A30-7E63688BBE7E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85051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300D4D-B2CE-4C58-B2C6-64BBA33D6870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41168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E7F990-46B2-43E4-AC26-DDCDB0BB7698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8567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8BA12D-828A-43D0-85D6-1AFC6B6CA34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6706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E93EF-2519-4D4C-AEAD-4A6FC830DE9C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7001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10F567-F662-42C8-9BAE-E6B57F5A0876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30317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F0EFA4-E326-44E1-A5D0-1C28A34C5BF0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73124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846762-1288-4582-8BD6-E1A7E5B43871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0026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64F7E1-7384-425C-A898-6AD3B9C2A962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966685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43F02-0A9E-4F0B-BD9C-ABD666D13F9F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62470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A290D3-B506-45FA-85B0-99973765A612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982739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15BD1-D7E1-4938-A343-05DB76ED9C4D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90177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18CB6-E73A-4F31-A029-AC2A34EA5E85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975920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D021E0-8DAC-425A-A0B4-D17EC93296CF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1425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C6041F-CE98-4619-AC8B-E5382F421D1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10573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83C281-8B99-4561-B270-830144D67CB2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5212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3C4AC-E799-4E49-8B8B-F6E695F36836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713352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18AEE-47C5-41B4-AB55-CE96205DD5D5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3104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F7B42-0DA3-4A99-AACD-561603E272CC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80991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E56C67-8D67-4567-9229-A725286C07F8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16761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69AFF-D475-4B1F-B6D6-A17081A2BAD1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13044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89E1C1-6372-4A99-B767-85080FCC75F0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33491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D57057-4BA3-4FEC-9A21-A56E81EB3296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025567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A800C-7D7E-4072-8AC6-AE6F44F0313D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228507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843311-8362-4A61-9BE5-9F7617C5194A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18588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69F11-DC0E-4F49-89C8-59503C0DD43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3367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561210-D8BD-44F7-BE1F-D2E6FBACD22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63274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CCB3B-C340-4E8A-AF50-FA56D4567CC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14125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CC0172-4D4D-4F46-984E-6D4587AF11B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74218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0DA7D-637E-4AB1-B10D-A7069657E97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9687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5079A-EC16-415C-BC75-A44AB6B271A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778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7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EA5E3-BB00-4718-B735-76FBDD48A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852A2-1F77-4CC1-8A6A-7C18DC263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2F889-A011-4791-9ED3-07A785AC9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CB13D-E131-4A4D-9FCF-09BC83AF5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4A4CF-048A-43B8-9A07-68D4E73C6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1022-10EC-49E8-B71C-FC40B1C3D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9B651-CBF4-4512-B05D-1816964FC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829E2-D0C9-4F7E-B0BD-4D5417A3F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F3D2F-E735-491C-8ED6-784FA31EE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5B05F-30A2-482F-A0B4-A371DA9B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0F2F2-3A0D-4F53-BBB4-EC6BCF0FC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10834-6694-48C6-8279-6661E564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C4256-F8E4-4D43-B135-2831DFE28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F422F-C247-4B23-8BC0-19A445E9C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17AC2-85BC-4C10-954B-A578B54D5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503F272-4408-4D0B-9749-A50086EB2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61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1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2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362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62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62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  <p:sldLayoutId id="2147483694" r:id="rId7"/>
    <p:sldLayoutId id="2147483693" r:id="rId8"/>
    <p:sldLayoutId id="2147483692" r:id="rId9"/>
    <p:sldLayoutId id="2147483691" r:id="rId10"/>
    <p:sldLayoutId id="2147483690" r:id="rId11"/>
    <p:sldLayoutId id="2147483689" r:id="rId12"/>
    <p:sldLayoutId id="2147483688" r:id="rId13"/>
    <p:sldLayoutId id="2147483687" r:id="rId14"/>
    <p:sldLayoutId id="2147483686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Microsoft_Word_97_-_2003_Document1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Microsoft_Word_97_-_2003_Document2.doc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Word_97_-_2003_Document3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oleObject" Target="../embeddings/Microsoft_Word_97_-_2003_Document4.doc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emf"/><Relationship Id="rId4" Type="http://schemas.openxmlformats.org/officeDocument/2006/relationships/oleObject" Target="../embeddings/Microsoft_Word_97_-_2003_Document5.doc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emf"/><Relationship Id="rId4" Type="http://schemas.openxmlformats.org/officeDocument/2006/relationships/oleObject" Target="../embeddings/Microsoft_Word_97_-_2003_Document6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oleObject" Target="../embeddings/Microsoft_Word_97_-_2003_Document7.doc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id.wikipedia.org/w/index.php?title=Berkas:Complex_I.svg&amp;filetimestamp=2007090923511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1/Lactate_dehydrogenase_M4_(muscle)_1I10.png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://upload.wikimedia.org/wikipedia/commons/0/0a/LDH_reaction.png" TargetMode="External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id.wikipedia.org/w/index.php?title=Berkas:Complex_IV.svg&amp;filetimestamp=20071010012123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de.academic.ru/pictures/dewiki/75/Komplex_III.pn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://en.wikipedia.org/wiki/File:Beta-D-fructose-1,6-bisphosphate_wpmp.png" TargetMode="External"/><Relationship Id="rId7" Type="http://schemas.openxmlformats.org/officeDocument/2006/relationships/hyperlink" Target="http://en.wikipedia.org/wiki/File:Glycerone-phosphate_wpmp.pn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hyperlink" Target="http://en.wikipedia.org/wiki/File:D-glyceraldehyde-3-phosphate_wpmp.png" TargetMode="External"/><Relationship Id="rId4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A1%D0%BB%D0%B8%D0%BA%D0%B0:Mutaza.jp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books/en/8/83/DNA_Ligase.jp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a/LDH_reaction.pn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1/Lactate_dehydrogenase_M4_(muscle)_1I10.png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0/Creatine_kinase_rxn.png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hyperlink" Target="http://en.wikipedia.org/wiki/File:Creatine_Kinase.jpg" TargetMode="External"/><Relationship Id="rId4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1/Creatine_kinase.PNG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r.wikipedia.org/wiki/Datoteka:350px-Enzim2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hr.wikipedia.org/wiki/Datoteka:350px-Enzim1.jpg" TargetMode="External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1ALK.png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492375"/>
            <a:ext cx="8064500" cy="3960813"/>
          </a:xfrm>
        </p:spPr>
        <p:txBody>
          <a:bodyPr/>
          <a:lstStyle/>
          <a:p>
            <a:pPr eaLnBrk="1" hangingPunct="1"/>
            <a:endParaRPr lang="sr-Cyrl-CS" sz="2000" b="1" smtClean="0">
              <a:solidFill>
                <a:srgbClr val="99CC00"/>
              </a:solidFill>
              <a:effectLst/>
            </a:endParaRPr>
          </a:p>
          <a:p>
            <a:pPr eaLnBrk="1" hangingPunct="1"/>
            <a:r>
              <a:rPr lang="sr-Cyrl-CS" sz="2000" b="1" smtClean="0">
                <a:effectLst/>
                <a:latin typeface="Arial" charset="0"/>
              </a:rPr>
              <a:t>Друга недеља:</a:t>
            </a:r>
            <a:r>
              <a:rPr lang="sr-Cyrl-CS" sz="2000" b="1" smtClean="0">
                <a:effectLst/>
              </a:rPr>
              <a:t> </a:t>
            </a:r>
          </a:p>
          <a:p>
            <a:pPr eaLnBrk="1" hangingPunct="1"/>
            <a:r>
              <a:rPr lang="sr-Cyrl-CS" sz="4000" b="1" smtClean="0">
                <a:solidFill>
                  <a:srgbClr val="FFFF00"/>
                </a:solidFill>
                <a:effectLst/>
                <a:latin typeface="Arial" charset="0"/>
              </a:rPr>
              <a:t>РЕГУЛАЦИЈА ЕНЗИМСКЕ АКТИВНОСТИ</a:t>
            </a:r>
            <a:endParaRPr lang="en-US" sz="4000" b="1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endParaRPr lang="sr-Cyrl-CS" sz="4000" b="1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z="4000" b="1" smtClean="0">
                <a:solidFill>
                  <a:srgbClr val="FFFF00"/>
                </a:solidFill>
                <a:effectLst/>
                <a:latin typeface="Arial" charset="0"/>
              </a:rPr>
              <a:t>КЛИНИЧКА ЕНЗИМОЛОГИЈА</a:t>
            </a:r>
            <a:endParaRPr lang="en-US" sz="4000" b="1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075" name="Picture 3" descr="samo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800" b="1" dirty="0">
                <a:latin typeface="Arial" charset="0"/>
              </a:rPr>
              <a:t>ФАКУЛТЕТ МЕДИЦИНСКИХ НАУКА КРАГУЈЕВАЦ</a:t>
            </a:r>
          </a:p>
          <a:p>
            <a:pPr eaLnBrk="1" hangingPunct="1"/>
            <a:r>
              <a:rPr lang="sr-Cyrl-CS" sz="2000" b="1" dirty="0">
                <a:latin typeface="Arial" charset="0"/>
              </a:rPr>
              <a:t>ИАС</a:t>
            </a:r>
            <a:r>
              <a:rPr lang="en-US" sz="2000" b="1" dirty="0">
                <a:latin typeface="Arial" charset="0"/>
              </a:rPr>
              <a:t>M</a:t>
            </a:r>
            <a:r>
              <a:rPr lang="sr-Cyrl-CS" sz="2000" b="1" dirty="0">
                <a:latin typeface="Arial" charset="0"/>
              </a:rPr>
              <a:t>, Б</a:t>
            </a:r>
            <a:r>
              <a:rPr lang="en-US" sz="2000" b="1" dirty="0">
                <a:latin typeface="Arial" charset="0"/>
              </a:rPr>
              <a:t>3</a:t>
            </a:r>
            <a:r>
              <a:rPr lang="sr-Cyrl-CS" sz="2000" b="1" dirty="0">
                <a:latin typeface="Arial" charset="0"/>
              </a:rPr>
              <a:t>, друга недеља</a:t>
            </a:r>
          </a:p>
          <a:p>
            <a:pPr eaLnBrk="1" hangingPunct="1"/>
            <a:r>
              <a:rPr lang="sr-Cyrl-CS" sz="2000" b="1">
                <a:latin typeface="Arial" charset="0"/>
              </a:rPr>
              <a:t>Катедра </a:t>
            </a:r>
            <a:r>
              <a:rPr lang="sr-Cyrl-CS" sz="2000" b="1" smtClean="0">
                <a:latin typeface="Arial" charset="0"/>
              </a:rPr>
              <a:t>медицинске</a:t>
            </a:r>
            <a:r>
              <a:rPr lang="sr-Cyrl-CS" sz="2000" b="1" smtClean="0">
                <a:latin typeface="Arial" charset="0"/>
              </a:rPr>
              <a:t> биохемије</a:t>
            </a:r>
            <a:endParaRPr lang="sr-Cyrl-CS" sz="2000" b="1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868"/>
    </mc:Choice>
    <mc:Fallback xmlns="">
      <p:transition spd="slow" advTm="3286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sr-Cyrl-CS" sz="2800" b="1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sr-Cyrl-CS" sz="2800" b="1">
                <a:solidFill>
                  <a:srgbClr val="FFFF00"/>
                </a:solidFill>
                <a:latin typeface="Arial" charset="0"/>
              </a:rPr>
              <a:t>Који су типови инхибиције?</a:t>
            </a:r>
          </a:p>
          <a:p>
            <a:endParaRPr lang="sr-Cyrl-CS" sz="2400" b="1">
              <a:solidFill>
                <a:srgbClr val="FFFF00"/>
              </a:solidFill>
              <a:latin typeface="Arial" charset="0"/>
            </a:endParaRPr>
          </a:p>
          <a:p>
            <a:r>
              <a:rPr lang="sr-Cyrl-CS" sz="2400">
                <a:latin typeface="Arial" charset="0"/>
              </a:rPr>
              <a:t>Инхибиција може бити: </a:t>
            </a: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реверзибилна</a:t>
            </a:r>
            <a:r>
              <a:rPr lang="sr-Cyrl-CS" sz="2400" b="1">
                <a:latin typeface="Arial" charset="0"/>
              </a:rPr>
              <a:t> и </a:t>
            </a: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иреверзибилна</a:t>
            </a:r>
            <a:r>
              <a:rPr lang="sr-Cyrl-CS" sz="2400" b="1">
                <a:latin typeface="Arial" charset="0"/>
              </a:rPr>
              <a:t>.</a:t>
            </a:r>
            <a:r>
              <a:rPr lang="sr-Cyrl-CS" sz="2400">
                <a:latin typeface="Arial" charset="0"/>
              </a:rPr>
              <a:t> </a:t>
            </a:r>
          </a:p>
          <a:p>
            <a:endParaRPr lang="sr-Cyrl-CS" sz="800">
              <a:latin typeface="Arial" charset="0"/>
            </a:endParaRPr>
          </a:p>
          <a:p>
            <a:pPr>
              <a:buFontTx/>
              <a:buChar char="•"/>
            </a:pP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</a:rPr>
              <a:t>Реверзибилни инхибитори</a:t>
            </a:r>
            <a:r>
              <a:rPr lang="sr-Cyrl-CS" sz="2400">
                <a:latin typeface="Arial" charset="0"/>
              </a:rPr>
              <a:t> се везују за ензим  </a:t>
            </a:r>
          </a:p>
          <a:p>
            <a:r>
              <a:rPr lang="sr-Cyrl-CS" sz="2400" b="1">
                <a:latin typeface="Arial" charset="0"/>
              </a:rPr>
              <a:t>нековалентнм везама</a:t>
            </a:r>
            <a:r>
              <a:rPr lang="sr-Cyrl-CS" sz="2400">
                <a:latin typeface="Arial" charset="0"/>
              </a:rPr>
              <a:t>, тако да се инхибитор може одвојити из комплекса ензим-инхибитор, а ензимска активност се може </a:t>
            </a:r>
          </a:p>
          <a:p>
            <a:r>
              <a:rPr lang="sr-Cyrl-CS" sz="2400">
                <a:latin typeface="Arial" charset="0"/>
              </a:rPr>
              <a:t>обновити. </a:t>
            </a:r>
          </a:p>
          <a:p>
            <a:endParaRPr lang="sr-Cyrl-CS" sz="800">
              <a:latin typeface="Arial" charset="0"/>
            </a:endParaRP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</a:rPr>
              <a:t> Реверзибилни инхибитори су присутни код </a:t>
            </a: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КОМПЕТИТИВНЕ инхибиције</a:t>
            </a:r>
            <a:r>
              <a:rPr lang="en-US" sz="2400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400" b="1">
                <a:solidFill>
                  <a:srgbClr val="FFFF00"/>
                </a:solidFill>
                <a:latin typeface="Arial" charset="0"/>
              </a:rPr>
              <a:t>и</a:t>
            </a:r>
          </a:p>
          <a:p>
            <a:pPr lvl="1"/>
            <a:r>
              <a:rPr lang="sr-Cyrl-CS" sz="2400" b="1">
                <a:solidFill>
                  <a:srgbClr val="FFFF00"/>
                </a:solidFill>
                <a:latin typeface="Arial" charset="0"/>
              </a:rPr>
              <a:t>НЕКОМПЕТИТИВНЕ инхибиције</a:t>
            </a:r>
            <a:endParaRPr lang="sr-Cyrl-CS" sz="2400" b="1">
              <a:latin typeface="Arial" charset="0"/>
            </a:endParaRPr>
          </a:p>
          <a:p>
            <a:pPr lvl="1"/>
            <a:endParaRPr lang="sr-Cyrl-CS" sz="2400" b="1">
              <a:solidFill>
                <a:srgbClr val="FFFF00"/>
              </a:solidFill>
              <a:latin typeface="Arial" charset="0"/>
            </a:endParaRPr>
          </a:p>
          <a:p>
            <a:pPr>
              <a:buFontTx/>
              <a:buChar char="•"/>
            </a:pPr>
            <a:r>
              <a:rPr lang="sr-Cyrl-CS" sz="2400">
                <a:latin typeface="Arial" charset="0"/>
              </a:rPr>
              <a:t>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</a:rPr>
              <a:t>Иреверзибилни инхибитори</a:t>
            </a:r>
            <a:r>
              <a:rPr lang="sr-Cyrl-CS" sz="2400">
                <a:latin typeface="Arial" charset="0"/>
              </a:rPr>
              <a:t> су трајно везани за ензим и због тога ензим бесповратно губи своју функцију.  Овај тип инхибиције не подлеже  Михаелис-Ментеновој кинетици.</a:t>
            </a:r>
          </a:p>
          <a:p>
            <a:endParaRPr lang="sr-Cyrl-CS" sz="80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79"/>
    </mc:Choice>
    <mc:Fallback xmlns="">
      <p:transition spd="slow" advTm="7107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Компетитивна инхибиција</a:t>
            </a:r>
            <a:r>
              <a:rPr lang="sr-Cyrl-CS" smtClean="0"/>
              <a:t> </a:t>
            </a:r>
            <a:endParaRPr lang="en-US" smtClean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52578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000" b="1" smtClean="0">
                <a:effectLst/>
                <a:latin typeface="Arial" charset="0"/>
              </a:rPr>
              <a:t>Компетитивни инхибитор</a:t>
            </a:r>
            <a:r>
              <a:rPr lang="sr-Cyrl-CS" sz="2000" smtClean="0">
                <a:effectLst/>
                <a:latin typeface="Arial" charset="0"/>
              </a:rPr>
              <a:t> се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реверзибилно везује за активно место</a:t>
            </a:r>
            <a:r>
              <a:rPr lang="sr-Cyrl-CS" sz="2000" smtClean="0">
                <a:effectLst/>
                <a:latin typeface="Arial" charset="0"/>
              </a:rPr>
              <a:t> - исто оно за које се везује супстрат у околностима без инхибитора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1800" smtClean="0">
                <a:effectLst/>
                <a:latin typeface="Arial" charset="0"/>
              </a:rPr>
              <a:t>НИЈЕ ковалентно везан за ензим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1800" smtClean="0">
                <a:effectLst/>
                <a:latin typeface="Arial" charset="0"/>
              </a:rPr>
              <a:t>Може да дисосује, да се одвоји од ензима значајном брзином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b="1" smtClean="0">
                <a:effectLst/>
                <a:latin typeface="Arial" charset="0"/>
              </a:rPr>
              <a:t>Компетитивни инхибитор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има структуру сличну супстрату</a:t>
            </a:r>
            <a:r>
              <a:rPr lang="sr-Cyrl-CS" sz="2000" smtClean="0">
                <a:effectLst/>
                <a:latin typeface="Arial" charset="0"/>
              </a:rPr>
              <a:t> – супстрат и инхибитор су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структурни аналози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1800" smtClean="0">
                <a:effectLst/>
                <a:latin typeface="Arial" charset="0"/>
              </a:rPr>
              <a:t>Инхибитор се такмичи са супстратом у везивању за место препознавања супстрата у ензиму</a:t>
            </a:r>
          </a:p>
          <a:p>
            <a:pPr eaLnBrk="1" hangingPunct="1">
              <a:lnSpc>
                <a:spcPct val="9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smtClean="0">
                <a:effectLst/>
                <a:latin typeface="Arial" charset="0"/>
              </a:rPr>
              <a:t>С обзиром да ензим може да веже или само супстрат или само инхибитор уместо Е-</a:t>
            </a:r>
            <a:r>
              <a:rPr lang="en-US" sz="2000" smtClean="0">
                <a:effectLst/>
                <a:latin typeface="Arial" charset="0"/>
                <a:cs typeface="Arial" charset="0"/>
              </a:rPr>
              <a:t>S</a:t>
            </a:r>
            <a:r>
              <a:rPr lang="sr-Cyrl-CS" sz="2000" smtClean="0">
                <a:effectLst/>
                <a:latin typeface="Arial" charset="0"/>
              </a:rPr>
              <a:t> комплекса настаје Е-</a:t>
            </a:r>
            <a:r>
              <a:rPr lang="en-US" sz="2000" smtClean="0">
                <a:effectLst/>
                <a:latin typeface="Arial" charset="0"/>
                <a:cs typeface="Arial" charset="0"/>
              </a:rPr>
              <a:t>I</a:t>
            </a:r>
            <a:r>
              <a:rPr lang="sr-Cyrl-CS" sz="2000" smtClean="0">
                <a:effectLst/>
                <a:latin typeface="Arial" charset="0"/>
              </a:rPr>
              <a:t> комплекс</a:t>
            </a:r>
          </a:p>
          <a:p>
            <a:pPr eaLnBrk="1" hangingPunct="1">
              <a:lnSpc>
                <a:spcPct val="90000"/>
              </a:lnSpc>
            </a:pPr>
            <a:endParaRPr lang="en-US" sz="2000" smtClean="0">
              <a:latin typeface="Arial" charset="0"/>
            </a:endParaRPr>
          </a:p>
        </p:txBody>
      </p:sp>
      <p:graphicFrame>
        <p:nvGraphicFramePr>
          <p:cNvPr id="15364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5715000" y="1371600"/>
          <a:ext cx="2895600" cy="209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7" name="Document" r:id="rId4" imgW="2572560" imgH="1886040" progId="Word.Document.8">
                  <p:embed/>
                </p:oleObj>
              </mc:Choice>
              <mc:Fallback>
                <p:oleObj name="Document" r:id="rId4" imgW="2572560" imgH="18860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371600"/>
                        <a:ext cx="2895600" cy="209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5" name="Picture 7" descr="400px-Competitive_inhibiti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3733800"/>
            <a:ext cx="4114800" cy="28797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528"/>
    </mc:Choice>
    <mc:Fallback xmlns="">
      <p:transition spd="slow" advTm="8452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8991600" cy="2185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000" b="1" dirty="0" smtClean="0">
                <a:effectLst/>
                <a:latin typeface="Arial" charset="0"/>
              </a:rPr>
              <a:t>Пример</a:t>
            </a:r>
            <a:r>
              <a:rPr lang="sr-Cyrl-CS" sz="2000" dirty="0" smtClean="0">
                <a:effectLst/>
                <a:latin typeface="Arial" charset="0"/>
              </a:rPr>
              <a:t>: </a:t>
            </a:r>
            <a:r>
              <a:rPr lang="sr-Cyrl-CS" sz="2000" b="1" dirty="0" smtClean="0">
                <a:effectLst/>
                <a:latin typeface="Arial" charset="0"/>
              </a:rPr>
              <a:t>Сукцинат-дехидрогеназа</a:t>
            </a:r>
            <a:r>
              <a:rPr lang="sr-Cyrl-CS" sz="2000" dirty="0" smtClean="0">
                <a:effectLst/>
                <a:latin typeface="Arial" charset="0"/>
              </a:rPr>
              <a:t> је ензим који катализује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>
                <a:effectLst/>
                <a:latin typeface="Arial" charset="0"/>
              </a:rPr>
              <a:t>	настајање фумарата из сукцината и то одузимањем по 1</a:t>
            </a:r>
            <a:r>
              <a:rPr lang="en-US" sz="2000" dirty="0">
                <a:effectLst/>
                <a:latin typeface="Arial" charset="0"/>
              </a:rPr>
              <a:t>H</a:t>
            </a:r>
            <a:r>
              <a:rPr lang="sr-Cyrl-CS" sz="2000" dirty="0" smtClean="0">
                <a:effectLst/>
                <a:latin typeface="Arial" charset="0"/>
              </a:rPr>
              <a:t> </a:t>
            </a:r>
            <a:r>
              <a:rPr lang="sr-Latn-CS" sz="2000" dirty="0" smtClean="0">
                <a:effectLst/>
                <a:latin typeface="Arial" charset="0"/>
              </a:rPr>
              <a:t>атома са α</a:t>
            </a:r>
            <a:r>
              <a:rPr lang="sr-Cyrl-CS" sz="2000" dirty="0" smtClean="0">
                <a:effectLst/>
                <a:latin typeface="Arial" charset="0"/>
              </a:rPr>
              <a:t>-угљеников</a:t>
            </a:r>
            <a:r>
              <a:rPr lang="sr-Cyrl-RS" sz="2000" dirty="0" smtClean="0">
                <a:effectLst/>
                <a:latin typeface="Arial" charset="0"/>
              </a:rPr>
              <a:t>их</a:t>
            </a:r>
            <a:r>
              <a:rPr lang="sr-Cyrl-CS" sz="2000" dirty="0" smtClean="0">
                <a:effectLst/>
                <a:latin typeface="Arial" charset="0"/>
              </a:rPr>
              <a:t> атома сукцината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1000" b="1" dirty="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b="1" dirty="0" smtClean="0">
                <a:effectLst/>
                <a:latin typeface="Arial" charset="0"/>
              </a:rPr>
              <a:t>Малонат</a:t>
            </a:r>
            <a:r>
              <a:rPr lang="sr-Cyrl-CS" sz="2000" dirty="0" smtClean="0">
                <a:effectLst/>
                <a:latin typeface="Arial" charset="0"/>
              </a:rPr>
              <a:t> је компетитивни инхибитор. Због структурне сличности са супстратом малонат може да се веже са ензимом али настали комплекс се не може дехидрогенизовати</a:t>
            </a:r>
            <a:endParaRPr lang="en-US" sz="2000" dirty="0" smtClean="0">
              <a:effectLst/>
              <a:latin typeface="Arial" charset="0"/>
            </a:endParaRPr>
          </a:p>
        </p:txBody>
      </p:sp>
      <p:graphicFrame>
        <p:nvGraphicFramePr>
          <p:cNvPr id="16387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905000" y="3262313"/>
          <a:ext cx="5486400" cy="364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0" name="Document" r:id="rId4" imgW="2391480" imgH="1587240" progId="Word.Document.8">
                  <p:embed/>
                </p:oleObj>
              </mc:Choice>
              <mc:Fallback>
                <p:oleObj name="Document" r:id="rId4" imgW="2391480" imgH="15872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262313"/>
                        <a:ext cx="5486400" cy="364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6096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Компетитивна инхибиција</a:t>
            </a:r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570"/>
    </mc:Choice>
    <mc:Fallback xmlns="">
      <p:transition spd="slow" advTm="9857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91600" cy="1752600"/>
          </a:xfrm>
        </p:spPr>
        <p:txBody>
          <a:bodyPr/>
          <a:lstStyle/>
          <a:p>
            <a:pPr eaLnBrk="1" hangingPunct="1"/>
            <a:r>
              <a:rPr lang="sr-Cyrl-CS" sz="2200" b="1" dirty="0" smtClean="0">
                <a:solidFill>
                  <a:srgbClr val="FFFF00"/>
                </a:solidFill>
                <a:effectLst/>
                <a:latin typeface="Arial" charset="0"/>
              </a:rPr>
              <a:t>Повећењем концентрације супстрата може се елиминисати дејство инхибитора</a:t>
            </a:r>
          </a:p>
          <a:p>
            <a:pPr eaLnBrk="1" hangingPunct="1"/>
            <a:r>
              <a:rPr lang="sr-Cyrl-CS" sz="2200" dirty="0" smtClean="0">
                <a:effectLst/>
                <a:latin typeface="Arial" charset="0"/>
              </a:rPr>
              <a:t>Компетитивни инхибитори повећавају концентрацију супстрата потребну за засићење Е тј. да сви молекули Е буду у облику Е-</a:t>
            </a:r>
            <a:r>
              <a:rPr lang="en-US" sz="2200" dirty="0" smtClean="0">
                <a:effectLst/>
                <a:latin typeface="Arial" charset="0"/>
                <a:cs typeface="Arial" charset="0"/>
              </a:rPr>
              <a:t>S</a:t>
            </a:r>
            <a:r>
              <a:rPr lang="sr-Cyrl-CS" sz="2200" dirty="0" smtClean="0">
                <a:effectLst/>
                <a:latin typeface="Arial" charset="0"/>
                <a:cs typeface="Arial" charset="0"/>
              </a:rPr>
              <a:t> комплекса</a:t>
            </a:r>
            <a:endParaRPr lang="en-US" sz="2200" dirty="0" smtClean="0">
              <a:effectLst/>
              <a:latin typeface="Arial" charset="0"/>
              <a:cs typeface="Arial" charset="0"/>
            </a:endParaRP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6096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Компетитивна инхибиција</a:t>
            </a:r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122613"/>
            <a:ext cx="6781800" cy="36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08"/>
    </mc:Choice>
    <mc:Fallback xmlns="">
      <p:transition spd="slow" advTm="4700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400" b="1" smtClean="0">
                <a:effectLst/>
                <a:latin typeface="Arial" charset="0"/>
              </a:rPr>
              <a:t>Какво је дејство компетитивног инхибитора на кинетику ензимске реакције?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Ефекат компетитивног инхибитора се превазилази повећањем концетрације супстрата</a:t>
            </a:r>
            <a:r>
              <a:rPr lang="en-US" sz="2400" smtClean="0"/>
              <a:t> </a:t>
            </a:r>
            <a:endParaRPr lang="sr-Cyrl-CS" sz="2400" b="1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Cyrl-CS" sz="1200" b="1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Утицај компетитивног инхибитора на V</a:t>
            </a:r>
            <a:r>
              <a:rPr lang="sr-Latn-CS" sz="2400" smtClean="0">
                <a:solidFill>
                  <a:srgbClr val="FFFF00"/>
                </a:solidFill>
                <a:effectLst/>
                <a:latin typeface="Arial" charset="0"/>
              </a:rPr>
              <a:t>max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Cyrl-CS" sz="2000" smtClean="0">
                <a:effectLst/>
                <a:latin typeface="Arial" charset="0"/>
              </a:rPr>
              <a:t>Ефекат компетитивног инхибитора се превазилази повећањем концетрације супстрата. При  довољно великој концетрацији </a:t>
            </a:r>
            <a:r>
              <a:rPr lang="en-US" sz="2000" smtClean="0">
                <a:effectLst/>
                <a:latin typeface="Arial" charset="0"/>
                <a:cs typeface="Arial" charset="0"/>
              </a:rPr>
              <a:t>S</a:t>
            </a:r>
            <a:r>
              <a:rPr lang="sr-Cyrl-CS" sz="2000" smtClean="0">
                <a:effectLst/>
                <a:latin typeface="Arial" charset="0"/>
              </a:rPr>
              <a:t>, брзина реакције достиже максималне вредности, као у условима без инхибитора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Cyrl-CS" sz="12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Утицај компетитивног инхибитора на </a:t>
            </a:r>
            <a:r>
              <a:rPr lang="sr-Latn-CS" sz="2400" smtClean="0">
                <a:solidFill>
                  <a:srgbClr val="FFFF00"/>
                </a:solidFill>
                <a:effectLst/>
                <a:latin typeface="Arial" charset="0"/>
              </a:rPr>
              <a:t>Km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sr-Cyrl-CS" sz="2000" b="1" smtClean="0">
                <a:effectLst/>
                <a:latin typeface="Arial" charset="0"/>
              </a:rPr>
              <a:t>Компетитивни инхибитор привидно повећава </a:t>
            </a:r>
            <a:r>
              <a:rPr lang="sr-Latn-CS" sz="2000" b="1" smtClean="0">
                <a:effectLst/>
                <a:latin typeface="Arial" charset="0"/>
              </a:rPr>
              <a:t>Km</a:t>
            </a:r>
            <a:r>
              <a:rPr lang="sr-Cyrl-CS" sz="2000" smtClean="0">
                <a:effectLst/>
                <a:latin typeface="Arial" charset="0"/>
              </a:rPr>
              <a:t> што значи да се смањује афинитет ензима за супстрат. У присуству компетитивног инхибитора,  да би се постигла половина максималне брзине ензимски катализоване р-је, потребна је виша концентрација супстрата, тако да долази до привидног повећања </a:t>
            </a:r>
            <a:r>
              <a:rPr lang="sr-Latn-CS" sz="2000" smtClean="0">
                <a:effectLst/>
                <a:latin typeface="Arial" charset="0"/>
              </a:rPr>
              <a:t>Km</a:t>
            </a:r>
            <a:endParaRPr lang="en-US" sz="2000" smtClean="0">
              <a:effectLst/>
              <a:latin typeface="Arial" charset="0"/>
            </a:endParaRPr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6096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Компетитивна инхибиција</a:t>
            </a:r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516"/>
    </mc:Choice>
    <mc:Fallback xmlns="">
      <p:transition spd="slow" advTm="11651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9144000" cy="2566988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Утицај компетитивног инхибитора на  </a:t>
            </a:r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Lineweaver-Burk-ov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дијаграм: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sr-Cyrl-CS" sz="2000" b="1" u="sng" smtClean="0">
                <a:effectLst/>
                <a:latin typeface="Arial" charset="0"/>
              </a:rPr>
              <a:t>Одсечак на </a:t>
            </a:r>
            <a:r>
              <a:rPr lang="sr-Latn-CS" sz="2000" b="1" u="sng" smtClean="0">
                <a:effectLst/>
                <a:latin typeface="Arial" charset="0"/>
              </a:rPr>
              <a:t>y оси</a:t>
            </a:r>
            <a:r>
              <a:rPr lang="sr-Latn-CS" sz="2000" smtClean="0">
                <a:effectLst/>
                <a:latin typeface="Arial" charset="0"/>
              </a:rPr>
              <a:t> је исти и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sr-Latn-CS" sz="2000" smtClean="0">
                <a:effectLst/>
                <a:latin typeface="Arial" charset="0"/>
              </a:rPr>
              <a:t>у присуству и у одсуству инхибитора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000" smtClean="0">
                <a:effectLst/>
                <a:latin typeface="Arial" charset="0"/>
              </a:rPr>
              <a:t>– нема промене брзине реакције; </a:t>
            </a:r>
            <a:r>
              <a:rPr lang="en-US" sz="20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Vmax</a:t>
            </a: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 се не мења</a:t>
            </a:r>
            <a:r>
              <a:rPr lang="sr-Cyrl-CS" sz="2000" smtClean="0">
                <a:effectLst/>
                <a:latin typeface="Arial" charset="0"/>
              </a:rPr>
              <a:t>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sr-Cyrl-CS" sz="2000" b="1" u="sng" smtClean="0">
                <a:effectLst/>
                <a:latin typeface="Arial" charset="0"/>
              </a:rPr>
              <a:t>Вредности на x оси</a:t>
            </a:r>
            <a:r>
              <a:rPr lang="sr-Cyrl-CS" sz="2000" smtClean="0">
                <a:effectLst/>
                <a:latin typeface="Arial" charset="0"/>
              </a:rPr>
              <a:t> се разликују у реакцијама са и без инхибитора. Вредност </a:t>
            </a:r>
            <a:r>
              <a:rPr lang="sr-Latn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-1/</a:t>
            </a:r>
            <a:r>
              <a:rPr lang="sr-Latn-CS" sz="2000" smtClean="0">
                <a:effectLst/>
                <a:latin typeface="Arial" charset="0"/>
              </a:rPr>
              <a:t>Km  </a:t>
            </a:r>
            <a:r>
              <a:rPr lang="sr-Cyrl-CS" sz="2000" smtClean="0">
                <a:effectLst/>
                <a:latin typeface="Arial" charset="0"/>
              </a:rPr>
              <a:t>има већу вредност у присуству инхибитора - смањен је афинитет ензима ка супстрату тј. </a:t>
            </a:r>
            <a:r>
              <a:rPr lang="en-US" sz="20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Km</a:t>
            </a: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 се повећава</a:t>
            </a:r>
            <a:endParaRPr lang="en-US" sz="2000" b="1" smtClean="0">
              <a:latin typeface="Arial" charset="0"/>
              <a:cs typeface="Arial" charset="0"/>
            </a:endParaRP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6096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Компетитивна инхибиција</a:t>
            </a:r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9460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1828800" y="3497263"/>
          <a:ext cx="6248400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3" name="Document" r:id="rId4" imgW="5439240" imgH="2883960" progId="Word.Document.8">
                  <p:embed/>
                </p:oleObj>
              </mc:Choice>
              <mc:Fallback>
                <p:oleObj name="Document" r:id="rId4" imgW="5439240" imgH="288396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497263"/>
                        <a:ext cx="6248400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43"/>
    </mc:Choice>
    <mc:Fallback xmlns="">
      <p:transition spd="slow" advTm="7354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Некомпетитивна инхибиција</a:t>
            </a:r>
            <a:endParaRPr lang="en-US" sz="32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14400"/>
            <a:ext cx="4038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000" b="1" smtClean="0">
                <a:effectLst/>
                <a:latin typeface="Arial" charset="0"/>
              </a:rPr>
              <a:t>Некомпетитивни инхибитор</a:t>
            </a:r>
            <a:r>
              <a:rPr lang="sr-Cyrl-CS" sz="2000" smtClean="0">
                <a:effectLst/>
                <a:latin typeface="Arial" charset="0"/>
              </a:rPr>
              <a:t> се везује за ензим, али не за активно место већ за друге хемијске групе које су значајне за дејство ензима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Cyrl-CS" sz="6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smtClean="0">
                <a:effectLst/>
                <a:latin typeface="Arial" charset="0"/>
              </a:rPr>
              <a:t>У овом типу инхибиције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инхибитор се везује или ензим или ензим-супстрат комплекс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Cyrl-CS" sz="6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 smtClean="0">
                <a:effectLst/>
                <a:latin typeface="Arial" charset="0"/>
              </a:rPr>
              <a:t>Овај тип инхибиције </a:t>
            </a:r>
            <a:r>
              <a:rPr lang="sr-Cyrl-CS" sz="2000" b="1" u="sng" smtClean="0">
                <a:effectLst/>
                <a:latin typeface="Arial" charset="0"/>
              </a:rPr>
              <a:t>зависи само од концентрације инхибитора и његовог афинитета за ензим</a:t>
            </a:r>
            <a:r>
              <a:rPr lang="sr-Cyrl-CS" sz="2000" smtClean="0">
                <a:effectLst/>
                <a:latin typeface="Arial" charset="0"/>
              </a:rPr>
              <a:t>, а не зависи од концентрације супстрата; зато се овај тип инхибиције </a:t>
            </a: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не може надвладати повећањем  концентрације супстрата</a:t>
            </a:r>
            <a:endParaRPr lang="sr-Latn-CS" sz="2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smtClean="0">
              <a:latin typeface="Arial" charset="0"/>
            </a:endParaRPr>
          </a:p>
        </p:txBody>
      </p:sp>
      <p:graphicFrame>
        <p:nvGraphicFramePr>
          <p:cNvPr id="2048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038600" y="2400300"/>
          <a:ext cx="5105400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7" name="Document" r:id="rId4" imgW="3296160" imgH="1933560" progId="Word.Document.8">
                  <p:embed/>
                </p:oleObj>
              </mc:Choice>
              <mc:Fallback>
                <p:oleObj name="Document" r:id="rId4" imgW="3296160" imgH="193356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400300"/>
                        <a:ext cx="5105400" cy="308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747"/>
    </mc:Choice>
    <mc:Fallback xmlns="">
      <p:transition spd="slow" advTm="10274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smtClean="0">
                <a:effectLst/>
                <a:latin typeface="Arial" charset="0"/>
              </a:rPr>
              <a:t>Какво је дејство некомпетитивног инхибитора на кинетику ензимске реакције?</a:t>
            </a:r>
          </a:p>
          <a:p>
            <a:pPr eaLnBrk="1" hangingPunct="1">
              <a:defRPr/>
            </a:pPr>
            <a:endParaRPr lang="sr-Cyrl-CS" sz="2800" b="1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sr-Cyrl-CS" sz="2800" smtClean="0">
                <a:effectLst/>
                <a:latin typeface="Arial" charset="0"/>
              </a:rPr>
              <a:t>Утицај некомпетитивног инхибитора на V</a:t>
            </a:r>
            <a:r>
              <a:rPr lang="sr-Latn-CS" sz="2800" smtClean="0">
                <a:effectLst/>
                <a:latin typeface="Arial" charset="0"/>
              </a:rPr>
              <a:t>max</a:t>
            </a:r>
            <a:r>
              <a:rPr lang="sr-Cyrl-CS" sz="2800" smtClean="0">
                <a:effectLst/>
                <a:latin typeface="Arial" charset="0"/>
              </a:rPr>
              <a:t>: </a:t>
            </a:r>
          </a:p>
          <a:p>
            <a:pPr lvl="1" eaLnBrk="1" hangingPunct="1">
              <a:defRPr/>
            </a:pPr>
            <a:r>
              <a:rPr lang="sr-Cyrl-CS" sz="2400" smtClean="0">
                <a:effectLst/>
                <a:latin typeface="Arial" charset="0"/>
              </a:rPr>
              <a:t>Овај тип инхибиције се не може надвладати повећањем  концентрације супстрата, зато некомпетитивни инхибитори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смањују V</a:t>
            </a:r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max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 реакције</a:t>
            </a: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defRPr/>
            </a:pPr>
            <a:endParaRPr lang="sr-Cyrl-CS" sz="2800" b="1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sr-Cyrl-CS" sz="2800" smtClean="0">
                <a:effectLst/>
                <a:latin typeface="Arial" charset="0"/>
              </a:rPr>
              <a:t>Утицај некомпетитивног инхибитора на </a:t>
            </a:r>
            <a:r>
              <a:rPr lang="sr-Latn-CS" sz="2800" smtClean="0">
                <a:effectLst/>
                <a:latin typeface="Arial" charset="0"/>
              </a:rPr>
              <a:t>Km:</a:t>
            </a:r>
            <a:endParaRPr lang="sr-Cyrl-CS" sz="28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sr-Cyrl-CS" sz="2400" smtClean="0">
                <a:effectLst/>
                <a:latin typeface="Arial" charset="0"/>
              </a:rPr>
              <a:t>Обзиром да овај тип инхибитора нема утицај на везивање ензима и супстрата, </a:t>
            </a:r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Km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 има исту вредност</a:t>
            </a:r>
            <a:r>
              <a:rPr lang="sr-Cyrl-CS" sz="2400" smtClean="0">
                <a:effectLst/>
                <a:latin typeface="Arial" charset="0"/>
              </a:rPr>
              <a:t> и у присуству и у одсуству инхибитора</a:t>
            </a:r>
            <a:endParaRPr lang="sr-Cyrl-CS" sz="2400" b="1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smtClean="0">
              <a:latin typeface="Arial" charset="0"/>
            </a:endParaRPr>
          </a:p>
        </p:txBody>
      </p:sp>
      <p:sp>
        <p:nvSpPr>
          <p:cNvPr id="21507" name="Rectangle 4"/>
          <p:cNvSpPr>
            <a:spLocks noRot="1" noChangeArrowheads="1"/>
          </p:cNvSpPr>
          <p:nvPr/>
        </p:nvSpPr>
        <p:spPr bwMode="auto">
          <a:xfrm>
            <a:off x="533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Некомпетитивна инхибиција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607"/>
    </mc:Choice>
    <mc:Fallback xmlns="">
      <p:transition spd="slow" advTm="10260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9144000" cy="25908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smtClean="0">
                <a:effectLst/>
                <a:latin typeface="Arial" charset="0"/>
              </a:rPr>
              <a:t>Утицај некомпетитивног инхибитора на </a:t>
            </a:r>
            <a:r>
              <a:rPr lang="sr-Latn-CS" sz="2400" smtClean="0">
                <a:effectLst/>
                <a:latin typeface="Arial" charset="0"/>
              </a:rPr>
              <a:t>Lineweaver-Burk-ov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smtClean="0">
                <a:effectLst/>
                <a:latin typeface="Arial" charset="0"/>
              </a:rPr>
              <a:t>	дијаграм:</a:t>
            </a:r>
          </a:p>
          <a:p>
            <a:pPr eaLnBrk="1" hangingPunct="1">
              <a:defRPr/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Одсечак на y оси, </a:t>
            </a:r>
            <a:r>
              <a:rPr lang="sr-Cyrl-CS" sz="2400" smtClean="0">
                <a:effectLst/>
                <a:latin typeface="Arial" charset="0"/>
              </a:rPr>
              <a:t>1/V</a:t>
            </a:r>
            <a:r>
              <a:rPr lang="sr-Latn-CS" sz="2400" smtClean="0">
                <a:effectLst/>
                <a:latin typeface="Arial" charset="0"/>
              </a:rPr>
              <a:t>max</a:t>
            </a:r>
            <a:r>
              <a:rPr lang="sr-Cyrl-CS" sz="2400" smtClean="0">
                <a:effectLst/>
                <a:latin typeface="Arial" charset="0"/>
              </a:rPr>
              <a:t>, је већи у присуству инхибитора што значи да се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V</a:t>
            </a:r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max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  смањује у присуству инхибитора</a:t>
            </a:r>
            <a:r>
              <a:rPr lang="sr-Cyrl-CS" sz="2400" smtClean="0">
                <a:effectLst/>
                <a:latin typeface="Arial" charset="0"/>
              </a:rPr>
              <a:t> </a:t>
            </a:r>
          </a:p>
          <a:p>
            <a:pPr eaLnBrk="1" hangingPunct="1">
              <a:defRPr/>
            </a:pPr>
            <a:r>
              <a:rPr lang="sr-Cyrl-CS" sz="2400" smtClean="0">
                <a:effectLst/>
                <a:latin typeface="Arial" charset="0"/>
              </a:rPr>
              <a:t>Одсечак на 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x</a:t>
            </a:r>
            <a:r>
              <a:rPr lang="sr-Cyrl-CS" sz="2400" smtClean="0">
                <a:effectLst/>
                <a:latin typeface="Arial" charset="0"/>
                <a:cs typeface="Arial" charset="0"/>
              </a:rPr>
              <a:t> оси, -1/К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m</a:t>
            </a:r>
            <a:r>
              <a:rPr lang="sr-Cyrl-CS" sz="2400" smtClean="0">
                <a:effectLst/>
                <a:latin typeface="Arial" charset="0"/>
                <a:cs typeface="Arial" charset="0"/>
              </a:rPr>
              <a:t> се не мања,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К</a:t>
            </a:r>
            <a:r>
              <a:rPr lang="en-US" sz="24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m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 остаје исто</a:t>
            </a:r>
            <a:endParaRPr lang="en-US" sz="2400" b="1" smtClean="0">
              <a:solidFill>
                <a:srgbClr val="FFFF00"/>
              </a:solidFill>
              <a:effectLst/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effectLst/>
              <a:latin typeface="Arial" charset="0"/>
            </a:endParaRPr>
          </a:p>
          <a:p>
            <a:pPr eaLnBrk="1" hangingPunct="1">
              <a:defRPr/>
            </a:pPr>
            <a:endParaRPr lang="en-US" sz="2000" b="1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smtClean="0">
              <a:latin typeface="Arial" charset="0"/>
            </a:endParaRPr>
          </a:p>
        </p:txBody>
      </p:sp>
      <p:sp>
        <p:nvSpPr>
          <p:cNvPr id="22531" name="Rectangle 4"/>
          <p:cNvSpPr>
            <a:spLocks noRot="1" noChangeArrowheads="1"/>
          </p:cNvSpPr>
          <p:nvPr/>
        </p:nvSpPr>
        <p:spPr bwMode="auto">
          <a:xfrm>
            <a:off x="533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Некомпетитивна инхибиција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22532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914400" y="3040063"/>
          <a:ext cx="7162800" cy="381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5" name="Document" r:id="rId4" imgW="5477400" imgH="2917440" progId="Word.Document.8">
                  <p:embed/>
                </p:oleObj>
              </mc:Choice>
              <mc:Fallback>
                <p:oleObj name="Document" r:id="rId4" imgW="5477400" imgH="29174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40063"/>
                        <a:ext cx="7162800" cy="3814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094"/>
    </mc:Choice>
    <mc:Fallback xmlns="">
      <p:transition spd="slow" advTm="4909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1173162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smtClean="0">
                <a:solidFill>
                  <a:srgbClr val="FFFF00"/>
                </a:solidFill>
                <a:latin typeface="Arial" charset="0"/>
              </a:rPr>
              <a:t>ТИПОВИ ИНХИБИЦИЈЕ - СУМАРНО</a:t>
            </a:r>
            <a:br>
              <a:rPr lang="sr-Cyrl-CS" sz="3200" smtClean="0">
                <a:solidFill>
                  <a:srgbClr val="FFFF00"/>
                </a:solidFill>
                <a:latin typeface="Arial" charset="0"/>
              </a:rPr>
            </a:br>
            <a:r>
              <a:rPr lang="sr-Cyrl-CS" sz="3200" smtClean="0">
                <a:solidFill>
                  <a:srgbClr val="FFFF00"/>
                </a:solidFill>
                <a:latin typeface="Arial" charset="0"/>
              </a:rPr>
              <a:t>Утицај ефекта инхибитора на кинетске параметре К</a:t>
            </a:r>
            <a:r>
              <a:rPr lang="en-US" sz="3200" smtClean="0">
                <a:solidFill>
                  <a:srgbClr val="FFFF00"/>
                </a:solidFill>
                <a:latin typeface="Arial" charset="0"/>
                <a:cs typeface="Arial" charset="0"/>
              </a:rPr>
              <a:t>m</a:t>
            </a:r>
            <a:r>
              <a:rPr lang="sr-Cyrl-CS" sz="3200" smtClean="0">
                <a:solidFill>
                  <a:srgbClr val="FFFF00"/>
                </a:solidFill>
                <a:latin typeface="Arial" charset="0"/>
                <a:cs typeface="Arial" charset="0"/>
              </a:rPr>
              <a:t> и </a:t>
            </a:r>
            <a:r>
              <a:rPr lang="en-US" sz="3200" smtClean="0">
                <a:solidFill>
                  <a:srgbClr val="FFFF00"/>
                </a:solidFill>
                <a:latin typeface="Arial" charset="0"/>
                <a:cs typeface="Arial" charset="0"/>
              </a:rPr>
              <a:t>Vmax</a:t>
            </a:r>
          </a:p>
        </p:txBody>
      </p:sp>
      <p:pic>
        <p:nvPicPr>
          <p:cNvPr id="2355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b="26138"/>
          <a:stretch>
            <a:fillRect/>
          </a:stretch>
        </p:blipFill>
        <p:spPr>
          <a:xfrm>
            <a:off x="2971800" y="1676400"/>
            <a:ext cx="3810000" cy="2139950"/>
          </a:xfrm>
          <a:noFill/>
        </p:spPr>
      </p:pic>
      <p:pic>
        <p:nvPicPr>
          <p:cNvPr id="23556" name="Picture 5" descr="05-07_EnzymeInhibit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000500"/>
            <a:ext cx="762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58"/>
    </mc:Choice>
    <mc:Fallback xmlns="">
      <p:transition spd="slow" advTm="4755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44563" y="-26988"/>
            <a:ext cx="7515225" cy="523876"/>
          </a:xfrm>
        </p:spPr>
        <p:txBody>
          <a:bodyPr/>
          <a:lstStyle/>
          <a:p>
            <a:pPr eaLnBrk="1" hangingPunct="1"/>
            <a:r>
              <a:rPr lang="en-GB" sz="2400" smtClean="0">
                <a:solidFill>
                  <a:srgbClr val="FFFF00"/>
                </a:solidFill>
                <a:effectLst/>
                <a:latin typeface="Arial" charset="0"/>
              </a:rPr>
              <a:t>МЕХАНИЗАМ ЕНЗИМСКЕ КАТАЛИЗЕ</a:t>
            </a:r>
            <a:r>
              <a:rPr lang="en-GB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25193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Ензими с</a:t>
            </a:r>
            <a:r>
              <a:rPr lang="hr-HR" sz="2800" smtClean="0">
                <a:solidFill>
                  <a:srgbClr val="FFFF00"/>
                </a:solidFill>
                <a:effectLst/>
                <a:latin typeface="Arial" charset="0"/>
              </a:rPr>
              <a:t>нижавају енергију активације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У</a:t>
            </a:r>
            <a:r>
              <a:rPr lang="sr-Latn-CS" sz="2000" smtClean="0">
                <a:effectLst/>
                <a:latin typeface="Arial" charset="0"/>
              </a:rPr>
              <a:t>пућују хемијску реакцију заобилазним путем преко</a:t>
            </a:r>
            <a:r>
              <a:rPr lang="en-US" sz="2000" smtClean="0">
                <a:effectLst/>
                <a:latin typeface="Arial" charset="0"/>
              </a:rPr>
              <a:t> </a:t>
            </a:r>
            <a:r>
              <a:rPr lang="sr-Latn-CS" sz="2000" smtClean="0">
                <a:effectLst/>
                <a:latin typeface="Arial" charset="0"/>
              </a:rPr>
              <a:t>низа међур</a:t>
            </a:r>
            <a:r>
              <a:rPr lang="en-US" sz="2000" smtClean="0">
                <a:effectLst/>
                <a:latin typeface="Arial" charset="0"/>
              </a:rPr>
              <a:t>e</a:t>
            </a:r>
            <a:r>
              <a:rPr lang="sr-Latn-CS" sz="2000" smtClean="0">
                <a:effectLst/>
                <a:latin typeface="Arial" charset="0"/>
              </a:rPr>
              <a:t>акција, које се одигравају у самом Е-S комплексу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Повећавају шансу за интеракцију супстрата</a:t>
            </a:r>
            <a:r>
              <a:rPr lang="sr-Cyrl-CS" sz="2000" smtClean="0">
                <a:effectLst/>
                <a:latin typeface="Arial" charset="0"/>
              </a:rPr>
              <a:t> са ензимом</a:t>
            </a:r>
            <a:r>
              <a:rPr lang="sr-Latn-CS" sz="2000" smtClean="0">
                <a:effectLst/>
                <a:latin typeface="Arial" charset="0"/>
              </a:rPr>
              <a:t> тако што омогућавај</a:t>
            </a:r>
            <a:r>
              <a:rPr lang="sr-Cyrl-CS" sz="2000" smtClean="0">
                <a:effectLst/>
                <a:latin typeface="Arial" charset="0"/>
              </a:rPr>
              <a:t>у близак контакт између супстрата и ензима</a:t>
            </a:r>
            <a:endParaRPr lang="sr-Latn-CS" sz="200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Реагују директно на сам супстрат</a:t>
            </a:r>
            <a:r>
              <a:rPr lang="sr-Cyrl-CS" sz="2000" smtClean="0">
                <a:effectLst/>
                <a:latin typeface="Arial" charset="0"/>
              </a:rPr>
              <a:t> мењајући његову хемијску структуру и тиме га претварају у производ реакције</a:t>
            </a:r>
            <a:r>
              <a:rPr lang="sr-Latn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(</a:t>
            </a:r>
            <a:r>
              <a:rPr lang="sr-Latn-CS" sz="2000" smtClean="0">
                <a:effectLst/>
                <a:latin typeface="Arial" charset="0"/>
              </a:rPr>
              <a:t>нпр. </a:t>
            </a:r>
            <a:r>
              <a:rPr lang="sr-Cyrl-CS" sz="2000" smtClean="0">
                <a:effectLst/>
                <a:latin typeface="Arial" charset="0"/>
              </a:rPr>
              <a:t>х</a:t>
            </a:r>
            <a:r>
              <a:rPr lang="sr-Latn-CS" sz="2000" smtClean="0">
                <a:effectLst/>
                <a:latin typeface="Arial" charset="0"/>
              </a:rPr>
              <a:t>идролазе секу везе на самом супстрату</a:t>
            </a:r>
            <a:r>
              <a:rPr lang="sr-Cyrl-CS" sz="2000" smtClean="0">
                <a:effectLst/>
                <a:latin typeface="Arial" charset="0"/>
              </a:rPr>
              <a:t>)</a:t>
            </a:r>
            <a:endParaRPr lang="en-GB" sz="2000" smtClean="0">
              <a:effectLst/>
              <a:latin typeface="Arial" charset="0"/>
            </a:endParaRPr>
          </a:p>
        </p:txBody>
      </p:sp>
      <p:pic>
        <p:nvPicPr>
          <p:cNvPr id="4100" name="Picture 4" descr="I11-05-emzy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216275"/>
            <a:ext cx="640080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574"/>
    </mc:Choice>
    <mc:Fallback xmlns="">
      <p:transition spd="slow" advTm="6257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0"/>
            <a:ext cx="7516812" cy="523875"/>
          </a:xfrm>
        </p:spPr>
        <p:txBody>
          <a:bodyPr/>
          <a:lstStyle/>
          <a:p>
            <a:pPr eaLnBrk="1" hangingPunct="1"/>
            <a:r>
              <a:rPr lang="en-GB" sz="2400" smtClean="0">
                <a:solidFill>
                  <a:srgbClr val="FFFF00"/>
                </a:solidFill>
                <a:effectLst/>
                <a:latin typeface="Arial" charset="0"/>
              </a:rPr>
              <a:t>АЛОСТЕРНИ ЕНЗИМИ</a:t>
            </a:r>
            <a:r>
              <a:rPr lang="en-GB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3041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000" smtClean="0">
                <a:solidFill>
                  <a:srgbClr val="FFFF00"/>
                </a:solidFill>
                <a:effectLst/>
                <a:latin typeface="Arial" charset="0"/>
              </a:rPr>
              <a:t>Поред активног места</a:t>
            </a:r>
            <a:r>
              <a:rPr lang="hr-HR" sz="2000" smtClean="0">
                <a:effectLst/>
                <a:latin typeface="Arial" charset="0"/>
              </a:rPr>
              <a:t> за које се везује супстрат, имају и </a:t>
            </a:r>
            <a:r>
              <a:rPr lang="hr-HR" sz="2000" smtClean="0">
                <a:solidFill>
                  <a:srgbClr val="FFFF00"/>
                </a:solidFill>
                <a:effectLst/>
                <a:latin typeface="Arial" charset="0"/>
              </a:rPr>
              <a:t>алостерно место (алостерни центар)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неко друго место различито од активног места</a:t>
            </a:r>
            <a:r>
              <a:rPr lang="hr-HR" sz="2000" smtClean="0">
                <a:solidFill>
                  <a:srgbClr val="FFFF00"/>
                </a:solidFill>
                <a:effectLst/>
                <a:latin typeface="Arial" charset="0"/>
              </a:rPr>
              <a:t>, за које се везује неко друго једињење (алостерни ефектор или модулатор)</a:t>
            </a:r>
            <a:endParaRPr lang="sr-Cyrl-CS" sz="2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2000" smtClean="0">
                <a:effectLst/>
                <a:latin typeface="Arial" charset="0"/>
              </a:rPr>
              <a:t>Алостерни модулатори – супстрати, коензими, производи</a:t>
            </a:r>
            <a:r>
              <a:rPr lang="sr-Cyrl-CS" sz="2000" smtClean="0">
                <a:effectLst/>
                <a:latin typeface="Arial" charset="0"/>
              </a:rPr>
              <a:t> р-је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У зависности како утичу на брзину ензимски катализоване реакције могу бити - </a:t>
            </a:r>
            <a:r>
              <a:rPr lang="sr-Cyrl-CS" sz="2000" smtClean="0">
                <a:solidFill>
                  <a:srgbClr val="00FF00"/>
                </a:solidFill>
                <a:effectLst/>
                <a:latin typeface="Arial" charset="0"/>
              </a:rPr>
              <a:t>п</a:t>
            </a:r>
            <a:r>
              <a:rPr lang="hr-HR" sz="2000" smtClean="0">
                <a:solidFill>
                  <a:srgbClr val="00FF00"/>
                </a:solidFill>
                <a:effectLst/>
                <a:latin typeface="Arial" charset="0"/>
              </a:rPr>
              <a:t>озитивни</a:t>
            </a:r>
            <a:r>
              <a:rPr lang="hr-HR" sz="2000" smtClean="0">
                <a:effectLst/>
                <a:latin typeface="Arial" charset="0"/>
              </a:rPr>
              <a:t> и </a:t>
            </a:r>
            <a:r>
              <a:rPr lang="hr-HR" sz="2000" smtClean="0">
                <a:solidFill>
                  <a:srgbClr val="DF2809"/>
                </a:solidFill>
                <a:effectLst/>
                <a:latin typeface="Arial" charset="0"/>
              </a:rPr>
              <a:t>негативни</a:t>
            </a:r>
            <a:r>
              <a:rPr lang="hr-HR" sz="2000" smtClean="0">
                <a:effectLst/>
                <a:latin typeface="Arial" charset="0"/>
              </a:rPr>
              <a:t> алостерни модулатори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smtClean="0">
              <a:effectLst/>
              <a:latin typeface="Arial" charset="0"/>
            </a:endParaRPr>
          </a:p>
        </p:txBody>
      </p:sp>
      <p:pic>
        <p:nvPicPr>
          <p:cNvPr id="24580" name="Picture 4" descr="enzym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889250"/>
            <a:ext cx="6016625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623"/>
    </mc:Choice>
    <mc:Fallback xmlns="">
      <p:transition spd="slow" advTm="10562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b="1" smtClean="0">
                <a:solidFill>
                  <a:srgbClr val="FFFF00"/>
                </a:solidFill>
                <a:effectLst/>
                <a:latin typeface="Arial" charset="0"/>
              </a:rPr>
              <a:t>Главне карактеристике алостерних ензима:</a:t>
            </a:r>
            <a:endParaRPr lang="hr-HR" sz="24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smtClean="0">
                <a:effectLst/>
                <a:latin typeface="Arial" charset="0"/>
              </a:rPr>
              <a:t>·  поред активног</a:t>
            </a:r>
            <a:r>
              <a:rPr lang="sr-Cyrl-CS" sz="2400" smtClean="0">
                <a:effectLst/>
                <a:latin typeface="Arial" charset="0"/>
              </a:rPr>
              <a:t> места</a:t>
            </a:r>
            <a:r>
              <a:rPr lang="hr-HR" sz="2400" smtClean="0">
                <a:effectLst/>
                <a:latin typeface="Arial" charset="0"/>
              </a:rPr>
              <a:t>, имају и алостерно место</a:t>
            </a:r>
            <a:endParaRPr lang="hr-HR" sz="2400" u="sng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smtClean="0">
                <a:effectLst/>
                <a:latin typeface="Arial" charset="0"/>
              </a:rPr>
              <a:t>·  активност им се мења под утицајем алостерних ефектора</a:t>
            </a:r>
            <a:endParaRPr lang="hr-HR" sz="2400" u="sng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smtClean="0">
                <a:effectLst/>
                <a:latin typeface="Arial" charset="0"/>
              </a:rPr>
              <a:t>·  трпе конформационе промене под дејством алостерних ефектора</a:t>
            </a:r>
            <a:endParaRPr lang="hr-HR" sz="2400" u="sng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smtClean="0">
                <a:effectLst/>
                <a:latin typeface="Arial" charset="0"/>
              </a:rPr>
              <a:t>·  показују изразиту специфичност према алостерним ефекторима</a:t>
            </a:r>
            <a:endParaRPr lang="hr-HR" sz="2400" u="sng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Хомотропни</a:t>
            </a:r>
            <a:r>
              <a:rPr lang="sr-Latn-CS" sz="2400" smtClean="0">
                <a:effectLst/>
                <a:latin typeface="Arial" charset="0"/>
              </a:rPr>
              <a:t> алостерни модулатор - </a:t>
            </a:r>
            <a:r>
              <a:rPr lang="en-GB" sz="2400" smtClean="0">
                <a:effectLst/>
                <a:latin typeface="Arial" charset="0"/>
              </a:rPr>
              <a:t> </a:t>
            </a:r>
            <a:r>
              <a:rPr lang="sr-Latn-CS" sz="2400" smtClean="0">
                <a:effectLst/>
                <a:latin typeface="Arial" charset="0"/>
              </a:rPr>
              <a:t>једињење које је истовремено и </a:t>
            </a:r>
            <a:r>
              <a:rPr lang="sr-Cyrl-CS" sz="2400" smtClean="0">
                <a:effectLst/>
                <a:latin typeface="Arial" charset="0"/>
              </a:rPr>
              <a:t>супстрат</a:t>
            </a:r>
            <a:r>
              <a:rPr lang="sr-Latn-CS" sz="2400" smtClean="0">
                <a:effectLst/>
                <a:latin typeface="Arial" charset="0"/>
              </a:rPr>
              <a:t> датом </a:t>
            </a:r>
            <a:r>
              <a:rPr lang="sr-Cyrl-CS" sz="2400" smtClean="0">
                <a:effectLst/>
                <a:latin typeface="Arial" charset="0"/>
              </a:rPr>
              <a:t>ензиму</a:t>
            </a:r>
            <a:endParaRPr lang="sr-Latn-C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Хетеротропни</a:t>
            </a:r>
            <a:r>
              <a:rPr lang="sr-Latn-CS" sz="2400" smtClean="0">
                <a:effectLst/>
                <a:latin typeface="Arial" charset="0"/>
              </a:rPr>
              <a:t> алостерни модулатор – једињење које </a:t>
            </a:r>
            <a:r>
              <a:rPr lang="sr-Latn-CS" sz="2400" b="1" u="sng" smtClean="0">
                <a:effectLst/>
                <a:latin typeface="Arial" charset="0"/>
              </a:rPr>
              <a:t>НИЈЕ</a:t>
            </a:r>
            <a:r>
              <a:rPr lang="sr-Latn-CS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супстрат</a:t>
            </a:r>
            <a:r>
              <a:rPr lang="sr-Latn-CS" sz="2400" smtClean="0">
                <a:effectLst/>
                <a:latin typeface="Arial" charset="0"/>
              </a:rPr>
              <a:t> датом </a:t>
            </a:r>
            <a:r>
              <a:rPr lang="sr-Cyrl-CS" sz="2400" smtClean="0">
                <a:effectLst/>
                <a:latin typeface="Arial" charset="0"/>
              </a:rPr>
              <a:t>ензиму</a:t>
            </a:r>
            <a:endParaRPr lang="en-GB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smtClean="0"/>
          </a:p>
        </p:txBody>
      </p:sp>
      <p:sp>
        <p:nvSpPr>
          <p:cNvPr id="25603" name="Rectangle 4"/>
          <p:cNvSpPr>
            <a:spLocks noRot="1" noChangeArrowheads="1"/>
          </p:cNvSpPr>
          <p:nvPr/>
        </p:nvSpPr>
        <p:spPr bwMode="auto">
          <a:xfrm>
            <a:off x="838200" y="228600"/>
            <a:ext cx="7516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GB" sz="3200" b="1">
                <a:solidFill>
                  <a:srgbClr val="FFFF00"/>
                </a:solidFill>
                <a:latin typeface="Arial" charset="0"/>
              </a:rPr>
              <a:t>АЛОСТЕРНИ ЕНЗИМИ</a:t>
            </a:r>
            <a:r>
              <a:rPr lang="en-GB" sz="4400" b="1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12"/>
    </mc:Choice>
    <mc:Fallback xmlns="">
      <p:transition spd="slow" advTm="15001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57200"/>
            <a:ext cx="9144000" cy="884238"/>
          </a:xfrm>
        </p:spPr>
        <p:txBody>
          <a:bodyPr/>
          <a:lstStyle/>
          <a:p>
            <a:pPr eaLnBrk="1" hangingPunct="1"/>
            <a: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  <a:t>Инхибиција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а</a:t>
            </a:r>
            <a: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  <a:t>лостерн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их</a:t>
            </a:r>
            <a: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  <a:t> ензима се остварује најчешће по принципу feеd-back инхибиције или инхибиције по принципу негативне повратне спреге.</a:t>
            </a:r>
            <a:b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</a:br>
            <a: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  <a:t/>
            </a:r>
            <a:br>
              <a:rPr lang="en-GB" sz="2000" smtClean="0">
                <a:solidFill>
                  <a:srgbClr val="FFFF00"/>
                </a:solidFill>
                <a:effectLst/>
                <a:latin typeface="Arial" charset="0"/>
              </a:rPr>
            </a:br>
            <a:endParaRPr lang="en-GB" sz="20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371600" y="1281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12644" name="Picture 4" descr="feed back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143000"/>
            <a:ext cx="91440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"/>
            <a:ext cx="7848600" cy="5943600"/>
          </a:xfrm>
        </p:spPr>
        <p:txBody>
          <a:bodyPr/>
          <a:lstStyle/>
          <a:p>
            <a:pPr eaLnBrk="1" hangingPunct="1"/>
            <a:r>
              <a:rPr lang="sr-Cyrl-CS" sz="2400" b="1" smtClean="0">
                <a:effectLst/>
                <a:latin typeface="Arial" charset="0"/>
              </a:rPr>
              <a:t>Кинетика алостерних ензима</a:t>
            </a:r>
            <a:r>
              <a:rPr lang="en-GB" sz="2400" smtClean="0">
                <a:effectLst/>
                <a:latin typeface="Arial" charset="0"/>
              </a:rPr>
              <a:t> је веома сложена и одступа од класичне, Михелис</a:t>
            </a:r>
            <a:r>
              <a:rPr lang="sr-Cyrl-CS" sz="2400" smtClean="0">
                <a:effectLst/>
                <a:latin typeface="Arial" charset="0"/>
              </a:rPr>
              <a:t>-Ментен</a:t>
            </a:r>
            <a:r>
              <a:rPr lang="en-GB" sz="2400" smtClean="0">
                <a:effectLst/>
                <a:latin typeface="Arial" charset="0"/>
              </a:rPr>
              <a:t>ове кинетике – графичк</a:t>
            </a:r>
            <a:r>
              <a:rPr lang="sr-Cyrl-CS" sz="2400" smtClean="0">
                <a:effectLst/>
                <a:latin typeface="Arial" charset="0"/>
              </a:rPr>
              <a:t>и</a:t>
            </a:r>
            <a:r>
              <a:rPr lang="en-GB" sz="2400" smtClean="0">
                <a:effectLst/>
                <a:latin typeface="Arial" charset="0"/>
              </a:rPr>
              <a:t> приказ</a:t>
            </a:r>
            <a:r>
              <a:rPr lang="sr-Cyrl-CS" sz="2400" smtClean="0">
                <a:effectLst/>
                <a:latin typeface="Arial" charset="0"/>
              </a:rPr>
              <a:t> зависности брзине Е катализоване р-је и концентрације 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S</a:t>
            </a:r>
            <a:r>
              <a:rPr lang="en-GB" sz="2400" smtClean="0">
                <a:effectLst/>
                <a:latin typeface="Arial" charset="0"/>
              </a:rPr>
              <a:t> не</a:t>
            </a:r>
            <a:r>
              <a:rPr lang="sr-Cyrl-CS" sz="2400" smtClean="0">
                <a:effectLst/>
                <a:latin typeface="Arial" charset="0"/>
              </a:rPr>
              <a:t>ма</a:t>
            </a:r>
            <a:r>
              <a:rPr lang="en-GB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изглед</a:t>
            </a:r>
            <a:r>
              <a:rPr lang="en-GB" sz="2400" smtClean="0">
                <a:effectLst/>
                <a:latin typeface="Arial" charset="0"/>
              </a:rPr>
              <a:t> хипербол</a:t>
            </a:r>
            <a:r>
              <a:rPr lang="sr-Cyrl-CS" sz="2400" smtClean="0">
                <a:effectLst/>
                <a:latin typeface="Arial" charset="0"/>
              </a:rPr>
              <a:t>е</a:t>
            </a:r>
            <a:r>
              <a:rPr lang="en-GB" sz="2400" smtClean="0">
                <a:effectLst/>
                <a:latin typeface="Arial" charset="0"/>
              </a:rPr>
              <a:t>, него 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" charset="0"/>
              </a:rPr>
              <a:t>сигмоидн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е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" charset="0"/>
              </a:rPr>
              <a:t> крив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е</a:t>
            </a:r>
            <a:endParaRPr lang="en-GB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2400" b="1" smtClean="0">
              <a:effectLst/>
              <a:latin typeface="Arial" charset="0"/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1676400" y="2286000"/>
            <a:ext cx="0" cy="350520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1676400" y="5791200"/>
            <a:ext cx="5105400" cy="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Freeform 5"/>
          <p:cNvSpPr>
            <a:spLocks/>
          </p:cNvSpPr>
          <p:nvPr/>
        </p:nvSpPr>
        <p:spPr bwMode="auto">
          <a:xfrm>
            <a:off x="1676400" y="2362200"/>
            <a:ext cx="3352800" cy="3409950"/>
          </a:xfrm>
          <a:custGeom>
            <a:avLst/>
            <a:gdLst>
              <a:gd name="T0" fmla="*/ 0 w 3840"/>
              <a:gd name="T1" fmla="*/ 3409950 h 2790"/>
              <a:gd name="T2" fmla="*/ 523875 w 3840"/>
              <a:gd name="T3" fmla="*/ 2969956 h 2790"/>
              <a:gd name="T4" fmla="*/ 838200 w 3840"/>
              <a:gd name="T5" fmla="*/ 2529963 h 2790"/>
              <a:gd name="T6" fmla="*/ 1257300 w 3840"/>
              <a:gd name="T7" fmla="*/ 769989 h 2790"/>
              <a:gd name="T8" fmla="*/ 1990725 w 3840"/>
              <a:gd name="T9" fmla="*/ 109998 h 2790"/>
              <a:gd name="T10" fmla="*/ 3352800 w 3840"/>
              <a:gd name="T11" fmla="*/ 109998 h 27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40"/>
              <a:gd name="T19" fmla="*/ 0 h 2790"/>
              <a:gd name="T20" fmla="*/ 3840 w 3840"/>
              <a:gd name="T21" fmla="*/ 2790 h 27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40" h="2790">
                <a:moveTo>
                  <a:pt x="0" y="2790"/>
                </a:moveTo>
                <a:cubicBezTo>
                  <a:pt x="220" y="2670"/>
                  <a:pt x="440" y="2550"/>
                  <a:pt x="600" y="2430"/>
                </a:cubicBezTo>
                <a:cubicBezTo>
                  <a:pt x="760" y="2310"/>
                  <a:pt x="820" y="2370"/>
                  <a:pt x="960" y="2070"/>
                </a:cubicBezTo>
                <a:cubicBezTo>
                  <a:pt x="1100" y="1770"/>
                  <a:pt x="1220" y="960"/>
                  <a:pt x="1440" y="630"/>
                </a:cubicBezTo>
                <a:cubicBezTo>
                  <a:pt x="1660" y="300"/>
                  <a:pt x="1880" y="180"/>
                  <a:pt x="2280" y="90"/>
                </a:cubicBezTo>
                <a:cubicBezTo>
                  <a:pt x="2680" y="0"/>
                  <a:pt x="3580" y="90"/>
                  <a:pt x="3840" y="90"/>
                </a:cubicBezTo>
              </a:path>
            </a:pathLst>
          </a:custGeom>
          <a:noFill/>
          <a:ln w="28575" cap="flat" cmpd="sng">
            <a:solidFill>
              <a:srgbClr val="66FF99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4" name="Freeform 6"/>
          <p:cNvSpPr>
            <a:spLocks/>
          </p:cNvSpPr>
          <p:nvPr/>
        </p:nvSpPr>
        <p:spPr bwMode="auto">
          <a:xfrm>
            <a:off x="1905000" y="2971800"/>
            <a:ext cx="3429000" cy="2838450"/>
          </a:xfrm>
          <a:custGeom>
            <a:avLst/>
            <a:gdLst>
              <a:gd name="T0" fmla="*/ 0 w 3840"/>
              <a:gd name="T1" fmla="*/ 2838450 h 2790"/>
              <a:gd name="T2" fmla="*/ 535781 w 3840"/>
              <a:gd name="T3" fmla="*/ 2472198 h 2790"/>
              <a:gd name="T4" fmla="*/ 857250 w 3840"/>
              <a:gd name="T5" fmla="*/ 2105947 h 2790"/>
              <a:gd name="T6" fmla="*/ 1285875 w 3840"/>
              <a:gd name="T7" fmla="*/ 640940 h 2790"/>
              <a:gd name="T8" fmla="*/ 2035969 w 3840"/>
              <a:gd name="T9" fmla="*/ 91563 h 2790"/>
              <a:gd name="T10" fmla="*/ 3429000 w 3840"/>
              <a:gd name="T11" fmla="*/ 91563 h 27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40"/>
              <a:gd name="T19" fmla="*/ 0 h 2790"/>
              <a:gd name="T20" fmla="*/ 3840 w 3840"/>
              <a:gd name="T21" fmla="*/ 2790 h 27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40" h="2790">
                <a:moveTo>
                  <a:pt x="0" y="2790"/>
                </a:moveTo>
                <a:cubicBezTo>
                  <a:pt x="220" y="2670"/>
                  <a:pt x="440" y="2550"/>
                  <a:pt x="600" y="2430"/>
                </a:cubicBezTo>
                <a:cubicBezTo>
                  <a:pt x="760" y="2310"/>
                  <a:pt x="820" y="2370"/>
                  <a:pt x="960" y="2070"/>
                </a:cubicBezTo>
                <a:cubicBezTo>
                  <a:pt x="1100" y="1770"/>
                  <a:pt x="1220" y="960"/>
                  <a:pt x="1440" y="630"/>
                </a:cubicBezTo>
                <a:cubicBezTo>
                  <a:pt x="1660" y="300"/>
                  <a:pt x="1880" y="180"/>
                  <a:pt x="2280" y="90"/>
                </a:cubicBezTo>
                <a:cubicBezTo>
                  <a:pt x="2680" y="0"/>
                  <a:pt x="3580" y="90"/>
                  <a:pt x="3840" y="90"/>
                </a:cubicBezTo>
              </a:path>
            </a:pathLst>
          </a:custGeom>
          <a:noFill/>
          <a:ln w="28575" cmpd="sng">
            <a:solidFill>
              <a:srgbClr val="FFFF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Freeform 7"/>
          <p:cNvSpPr>
            <a:spLocks/>
          </p:cNvSpPr>
          <p:nvPr/>
        </p:nvSpPr>
        <p:spPr bwMode="auto">
          <a:xfrm>
            <a:off x="2209800" y="3429000"/>
            <a:ext cx="3505200" cy="2343150"/>
          </a:xfrm>
          <a:custGeom>
            <a:avLst/>
            <a:gdLst>
              <a:gd name="T0" fmla="*/ 0 w 3840"/>
              <a:gd name="T1" fmla="*/ 2343150 h 2790"/>
              <a:gd name="T2" fmla="*/ 547688 w 3840"/>
              <a:gd name="T3" fmla="*/ 2040808 h 2790"/>
              <a:gd name="T4" fmla="*/ 876300 w 3840"/>
              <a:gd name="T5" fmla="*/ 1738466 h 2790"/>
              <a:gd name="T6" fmla="*/ 1314450 w 3840"/>
              <a:gd name="T7" fmla="*/ 529098 h 2790"/>
              <a:gd name="T8" fmla="*/ 2081213 w 3840"/>
              <a:gd name="T9" fmla="*/ 75585 h 2790"/>
              <a:gd name="T10" fmla="*/ 3505200 w 3840"/>
              <a:gd name="T11" fmla="*/ 75585 h 27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40"/>
              <a:gd name="T19" fmla="*/ 0 h 2790"/>
              <a:gd name="T20" fmla="*/ 3840 w 3840"/>
              <a:gd name="T21" fmla="*/ 2790 h 27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40" h="2790">
                <a:moveTo>
                  <a:pt x="0" y="2790"/>
                </a:moveTo>
                <a:cubicBezTo>
                  <a:pt x="220" y="2670"/>
                  <a:pt x="440" y="2550"/>
                  <a:pt x="600" y="2430"/>
                </a:cubicBezTo>
                <a:cubicBezTo>
                  <a:pt x="760" y="2310"/>
                  <a:pt x="820" y="2370"/>
                  <a:pt x="960" y="2070"/>
                </a:cubicBezTo>
                <a:cubicBezTo>
                  <a:pt x="1100" y="1770"/>
                  <a:pt x="1220" y="960"/>
                  <a:pt x="1440" y="630"/>
                </a:cubicBezTo>
                <a:cubicBezTo>
                  <a:pt x="1660" y="300"/>
                  <a:pt x="1880" y="180"/>
                  <a:pt x="2280" y="90"/>
                </a:cubicBezTo>
                <a:cubicBezTo>
                  <a:pt x="2680" y="0"/>
                  <a:pt x="3580" y="90"/>
                  <a:pt x="3840" y="90"/>
                </a:cubicBezTo>
              </a:path>
            </a:pathLst>
          </a:custGeom>
          <a:noFill/>
          <a:ln w="28575" cap="flat" cmpd="sng">
            <a:solidFill>
              <a:srgbClr val="0099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33400" y="35814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sz="1400">
                <a:latin typeface="Times New Roman" pitchFamily="18" charset="0"/>
              </a:rPr>
              <a:t>    V max</a:t>
            </a:r>
            <a:endParaRPr lang="en-GB" sz="1400">
              <a:latin typeface="Times New Roman" pitchFamily="18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514600" y="5943600"/>
            <a:ext cx="3124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hr-HR" sz="1400" b="1">
                <a:latin typeface="Verdana" pitchFamily="34" charset="0"/>
                <a:cs typeface="Times New Roman" pitchFamily="18" charset="0"/>
              </a:rPr>
              <a:t> </a:t>
            </a:r>
            <a:r>
              <a:rPr lang="hr-HR" b="1">
                <a:latin typeface="Arial" charset="0"/>
                <a:cs typeface="Times New Roman" pitchFamily="18" charset="0"/>
              </a:rPr>
              <a:t>Концентрација супстрата</a:t>
            </a:r>
            <a:endParaRPr lang="hr-HR" u="sng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GB">
              <a:latin typeface="Arial" charset="0"/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905000" y="2209800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>
                <a:latin typeface="Arial" charset="0"/>
                <a:cs typeface="Times New Roman" pitchFamily="18" charset="0"/>
              </a:rPr>
              <a:t> </a:t>
            </a:r>
            <a:r>
              <a:rPr lang="en-GB" sz="2000" b="1">
                <a:latin typeface="Arial" charset="0"/>
                <a:cs typeface="Times New Roman" pitchFamily="18" charset="0"/>
              </a:rPr>
              <a:t>позитивни ефектор</a:t>
            </a:r>
            <a:r>
              <a:rPr lang="en-GB" sz="2000">
                <a:latin typeface="Arial" charset="0"/>
              </a:rPr>
              <a:t> 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029200" y="26670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b="1">
                <a:latin typeface="Arial" charset="0"/>
                <a:cs typeface="Times New Roman" pitchFamily="18" charset="0"/>
              </a:rPr>
              <a:t>без ефектора</a:t>
            </a:r>
            <a:r>
              <a:rPr lang="en-GB" sz="1400">
                <a:latin typeface="Times New Roman" pitchFamily="18" charset="0"/>
              </a:rPr>
              <a:t>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4572000" y="3581400"/>
            <a:ext cx="205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1400" b="1">
                <a:latin typeface="Verdana" pitchFamily="34" charset="0"/>
                <a:cs typeface="Times New Roman" pitchFamily="18" charset="0"/>
              </a:rPr>
              <a:t> </a:t>
            </a:r>
            <a:r>
              <a:rPr lang="en-GB" b="1">
                <a:latin typeface="Arial" charset="0"/>
                <a:cs typeface="Times New Roman" pitchFamily="18" charset="0"/>
              </a:rPr>
              <a:t>негативни ефектор</a:t>
            </a:r>
            <a:r>
              <a:rPr lang="en-GB"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67"/>
    </mc:Choice>
    <mc:Fallback xmlns="">
      <p:transition spd="slow" advTm="8256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>
              <a:defRPr/>
            </a:pPr>
            <a:r>
              <a:rPr lang="sr-Cyrl-CS" smtClean="0">
                <a:effectLst/>
                <a:latin typeface="Arial" charset="0"/>
              </a:rPr>
              <a:t> Ензимска активност се може регулисати на два начина:</a:t>
            </a:r>
            <a:r>
              <a:rPr lang="sr-Cyrl-CS" b="1" smtClean="0">
                <a:effectLst/>
                <a:latin typeface="Arial" charset="0"/>
              </a:rPr>
              <a:t> </a:t>
            </a:r>
          </a:p>
          <a:p>
            <a:pPr lvl="2" eaLnBrk="1" hangingPunct="1">
              <a:defRPr/>
            </a:pPr>
            <a:r>
              <a:rPr lang="sr-Cyrl-CS" smtClean="0">
                <a:effectLst/>
                <a:latin typeface="Arial" charset="0"/>
              </a:rPr>
              <a:t>променом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количине</a:t>
            </a:r>
            <a:r>
              <a:rPr lang="sr-Cyrl-CS" smtClean="0">
                <a:effectLst/>
                <a:latin typeface="Arial" charset="0"/>
              </a:rPr>
              <a:t> ензима</a:t>
            </a:r>
          </a:p>
          <a:p>
            <a:pPr lvl="2" eaLnBrk="1" hangingPunct="1">
              <a:defRPr/>
            </a:pPr>
            <a:r>
              <a:rPr lang="sr-Cyrl-CS" smtClean="0">
                <a:effectLst/>
                <a:latin typeface="Arial" charset="0"/>
              </a:rPr>
              <a:t>променом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активности</a:t>
            </a:r>
            <a:r>
              <a:rPr lang="sr-Cyrl-CS" smtClean="0">
                <a:effectLst/>
                <a:latin typeface="Arial" charset="0"/>
              </a:rPr>
              <a:t> ензима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Cyrl-CS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sr-Cyrl-CS" b="1" smtClean="0">
                <a:effectLst/>
                <a:latin typeface="Arial" charset="0"/>
              </a:rPr>
              <a:t>Два основна типа контроле активности ензима су:</a:t>
            </a:r>
          </a:p>
          <a:p>
            <a:pPr lvl="2" eaLnBrk="1" hangingPunct="1">
              <a:defRPr/>
            </a:pP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постсинтетичка (посттранслациона контрола)</a:t>
            </a:r>
            <a:r>
              <a:rPr lang="sr-Cyrl-CS" smtClean="0">
                <a:effectLst/>
                <a:latin typeface="Arial" charset="0"/>
              </a:rPr>
              <a:t> – променом каталитичких својстава присутних молекула ензима</a:t>
            </a:r>
          </a:p>
          <a:p>
            <a:pPr lvl="2" eaLnBrk="1" hangingPunct="1">
              <a:defRPr/>
            </a:pP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изменом брзине синтезе или разградње ензима</a:t>
            </a:r>
          </a:p>
          <a:p>
            <a:pPr eaLnBrk="1" hangingPunct="1">
              <a:defRPr/>
            </a:pPr>
            <a:endParaRPr lang="en-US" smtClean="0">
              <a:latin typeface="Arial" charset="0"/>
            </a:endParaRPr>
          </a:p>
        </p:txBody>
      </p:sp>
      <p:sp>
        <p:nvSpPr>
          <p:cNvPr id="30723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РЕГУЛАЦИЈА </a:t>
            </a:r>
            <a:r>
              <a:rPr lang="sr-Cyrl-RS" sz="3200" b="1" dirty="0" smtClean="0">
                <a:solidFill>
                  <a:srgbClr val="FFFF00"/>
                </a:solidFill>
                <a:latin typeface="Arial" charset="0"/>
              </a:rPr>
              <a:t>АКТИВНОСТИ</a:t>
            </a:r>
            <a:r>
              <a:rPr lang="sr-Cyrl-CS" sz="3200" b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ЕНЗИМА</a:t>
            </a:r>
            <a:endParaRPr lang="en-US" sz="32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484"/>
    </mc:Choice>
    <mc:Fallback xmlns="">
      <p:transition spd="slow" advTm="8548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smtClean="0">
                <a:effectLst/>
                <a:latin typeface="Arial" charset="0"/>
              </a:rPr>
              <a:t>Разлике у начинима регулације ензимске активности:</a:t>
            </a:r>
          </a:p>
          <a:p>
            <a:pPr eaLnBrk="1" hangingPunct="1">
              <a:lnSpc>
                <a:spcPct val="90000"/>
              </a:lnSpc>
            </a:pPr>
            <a:endParaRPr lang="sr-Cyrl-CS" sz="2400" b="1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по брзини одговора</a:t>
            </a:r>
            <a:r>
              <a:rPr lang="sr-Cyrl-CS" sz="2400" smtClean="0">
                <a:effectLst/>
                <a:latin typeface="Arial" charset="0"/>
              </a:rPr>
              <a:t> - синтеза ензима је спорији процес па је потребно дуже време да би се постигла контрола</a:t>
            </a: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по осетљивости</a:t>
            </a:r>
            <a:r>
              <a:rPr lang="sr-Cyrl-CS" sz="2400" smtClean="0">
                <a:effectLst/>
                <a:latin typeface="Arial" charset="0"/>
              </a:rPr>
              <a:t> – процесом синтезе ензима се успоставља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	грубља  регулација док постсинтетичка регулација обезбеђује прецизнију контролу</a:t>
            </a: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по ефикасности</a:t>
            </a:r>
            <a:r>
              <a:rPr lang="sr-Cyrl-CS" sz="2400" smtClean="0">
                <a:effectLst/>
                <a:latin typeface="Arial" charset="0"/>
              </a:rPr>
              <a:t> – промена концентрације ензима појачаном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	синтезом је ефикаснији начин</a:t>
            </a: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по вишеструкости одговора</a:t>
            </a:r>
            <a:r>
              <a:rPr lang="sr-Cyrl-CS" sz="2400" smtClean="0">
                <a:effectLst/>
                <a:latin typeface="Arial" charset="0"/>
              </a:rPr>
              <a:t> – генска регулација има веће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	могућности  за модулацију количине и типова фермената</a:t>
            </a:r>
            <a:endParaRPr lang="en-US" sz="2400" smtClean="0">
              <a:effectLst/>
              <a:latin typeface="Arial" charset="0"/>
            </a:endParaRPr>
          </a:p>
        </p:txBody>
      </p:sp>
      <p:sp>
        <p:nvSpPr>
          <p:cNvPr id="31747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РЕГУЛАЦИЈА </a:t>
            </a:r>
            <a:r>
              <a:rPr lang="sr-Cyrl-CS" sz="3200" b="1" dirty="0" smtClean="0">
                <a:solidFill>
                  <a:srgbClr val="FFFF00"/>
                </a:solidFill>
                <a:latin typeface="Arial" charset="0"/>
              </a:rPr>
              <a:t>АКТИВНОСТИ </a:t>
            </a:r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ЕНЗИМА</a:t>
            </a:r>
            <a:endParaRPr lang="en-US" sz="32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62"/>
    </mc:Choice>
    <mc:Fallback xmlns="">
      <p:transition spd="slow" advTm="62962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2964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effectLst/>
                <a:latin typeface="Arial" charset="0"/>
              </a:rPr>
              <a:t>Постсинтетичка регулација је регулација ензимске активности која се заснива </a:t>
            </a:r>
            <a:r>
              <a:rPr lang="sr-Cyrl-CS" sz="2400" u="sng" dirty="0" smtClean="0">
                <a:effectLst/>
                <a:latin typeface="Arial" charset="0"/>
              </a:rPr>
              <a:t>на промени ефеката већ синтетисаних ензима</a:t>
            </a:r>
            <a:endParaRPr lang="sr-Cyrl-CS" sz="24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effectLst/>
                <a:latin typeface="Arial" charset="0"/>
              </a:rPr>
              <a:t>Промене су </a:t>
            </a:r>
            <a:r>
              <a:rPr lang="sr-Cyrl-CS" sz="2400" u="sng" dirty="0" smtClean="0">
                <a:effectLst/>
                <a:latin typeface="Arial" charset="0"/>
              </a:rPr>
              <a:t>реверзибилне</a:t>
            </a:r>
            <a:r>
              <a:rPr lang="sr-Cyrl-CS" sz="2400" dirty="0" smtClean="0">
                <a:effectLst/>
                <a:latin typeface="Arial" charset="0"/>
              </a:rPr>
              <a:t>, брзо настају и за последицу имају промене активности или инхибицију ензима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b="1" dirty="0" smtClean="0">
                <a:solidFill>
                  <a:srgbClr val="FFFF00"/>
                </a:solidFill>
                <a:effectLst/>
                <a:latin typeface="Arial" charset="0"/>
              </a:rPr>
              <a:t>Механизми постсинтетичке регулације су: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b="1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b="1" dirty="0" smtClean="0">
                <a:effectLst/>
                <a:latin typeface="Arial" charset="0"/>
              </a:rPr>
              <a:t>1. алостеријска регулација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b="1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b="1" dirty="0" smtClean="0">
                <a:effectLst/>
                <a:latin typeface="Arial" charset="0"/>
              </a:rPr>
              <a:t>2. регулација ковалентним модификацијама (фосфорилација и дефосфорилација и ограничена протеолиза)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b="1" dirty="0" smtClean="0">
                <a:effectLst/>
                <a:latin typeface="Arial" charset="0"/>
              </a:rPr>
              <a:t>3. асоцијација и дисоцијација ензима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b="1" dirty="0" smtClean="0">
                <a:effectLst/>
                <a:latin typeface="Arial" charset="0"/>
              </a:rPr>
              <a:t>4. промена концентрације метаболита</a:t>
            </a:r>
            <a:endParaRPr lang="en-US" sz="24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32771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РЕГУЛАЦИЈА </a:t>
            </a:r>
            <a:r>
              <a:rPr lang="sr-Cyrl-CS" sz="3200" b="1" dirty="0" smtClean="0">
                <a:solidFill>
                  <a:srgbClr val="FFFF00"/>
                </a:solidFill>
                <a:latin typeface="Arial" charset="0"/>
              </a:rPr>
              <a:t>АКТИВНОСТИ </a:t>
            </a:r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ЕНЗИМА</a:t>
            </a:r>
            <a:endParaRPr lang="en-US" sz="32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510"/>
    </mc:Choice>
    <mc:Fallback xmlns="">
      <p:transition spd="slow" advTm="5751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dirty="0" smtClean="0">
                <a:effectLst/>
                <a:latin typeface="Arial" charset="0"/>
              </a:rPr>
              <a:t>АЛОСТЕРИЈСКА РЕГУЛАЦИЈА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Реч алостерија (</a:t>
            </a:r>
            <a:r>
              <a:rPr lang="sr-Latn-CS" sz="2400" dirty="0" smtClean="0">
                <a:effectLst/>
                <a:latin typeface="Arial" charset="0"/>
              </a:rPr>
              <a:t>alos</a:t>
            </a:r>
            <a:r>
              <a:rPr lang="sr-Cyrl-CS" sz="2400" dirty="0" smtClean="0">
                <a:effectLst/>
                <a:latin typeface="Arial" charset="0"/>
              </a:rPr>
              <a:t> – друго) је грчког порекла и значи друго место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Алостеријски ензими су регулисани тзв. </a:t>
            </a:r>
            <a:r>
              <a:rPr lang="sr-Cyrl-CS" sz="2400" b="1" i="1" dirty="0" smtClean="0">
                <a:solidFill>
                  <a:srgbClr val="FFFF00"/>
                </a:solidFill>
                <a:effectLst/>
                <a:latin typeface="Arial" charset="0"/>
              </a:rPr>
              <a:t>ефекторима</a:t>
            </a:r>
            <a:r>
              <a:rPr lang="sr-Cyrl-CS" sz="2400" i="1" dirty="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 smtClean="0">
                <a:effectLst/>
                <a:latin typeface="Arial" charset="0"/>
              </a:rPr>
              <a:t>	или </a:t>
            </a:r>
            <a:r>
              <a:rPr lang="sr-Cyrl-CS" sz="2400" i="1" dirty="0" smtClean="0">
                <a:effectLst/>
                <a:latin typeface="Arial" charset="0"/>
              </a:rPr>
              <a:t>модулаторима</a:t>
            </a:r>
            <a:r>
              <a:rPr lang="sr-Cyrl-CS" sz="2400" dirty="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Присуство алостеријског ефектора може: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да промени максималну каталитичку активност ензима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да промени афинитет ензима за супстрат или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да делује на оба начина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Алостеријски ензими имају више субјединица, поред активног имају и алостеријско место, испољавају сигмоидну кинетику, специфични су према алостеријским модулаторима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>
                <a:effectLst/>
                <a:latin typeface="Arial" charset="0"/>
              </a:rPr>
              <a:t>Ефектори који умањују активност ензима су негативни, 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 smtClean="0">
                <a:effectLst/>
                <a:latin typeface="Arial" charset="0"/>
              </a:rPr>
              <a:t>	ефектори који повећавају активност ензима су позитивни</a:t>
            </a:r>
            <a:endParaRPr lang="en-US" sz="2400" dirty="0" smtClean="0">
              <a:effectLst/>
              <a:latin typeface="Arial" charset="0"/>
            </a:endParaRPr>
          </a:p>
        </p:txBody>
      </p:sp>
      <p:sp>
        <p:nvSpPr>
          <p:cNvPr id="33795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РЕГУЛАЦИЈА </a:t>
            </a:r>
            <a:r>
              <a:rPr lang="sr-Cyrl-CS" sz="3200" b="1" dirty="0" smtClean="0">
                <a:solidFill>
                  <a:srgbClr val="FFFF00"/>
                </a:solidFill>
                <a:latin typeface="Arial" charset="0"/>
              </a:rPr>
              <a:t>АКТИВНОСТИ </a:t>
            </a:r>
            <a:r>
              <a:rPr lang="sr-Cyrl-CS" sz="3200" b="1" dirty="0">
                <a:solidFill>
                  <a:srgbClr val="FFFF00"/>
                </a:solidFill>
                <a:latin typeface="Arial" charset="0"/>
              </a:rPr>
              <a:t>ЕНЗИМА</a:t>
            </a:r>
            <a:endParaRPr lang="en-US" sz="3200" b="1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985"/>
    </mc:Choice>
    <mc:Fallback xmlns="">
      <p:transition spd="slow" advTm="107985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44958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b="1" smtClean="0">
                <a:effectLst/>
                <a:latin typeface="Arial" charset="0"/>
              </a:rPr>
              <a:t>АЛОСТЕРИЈСКА РЕГУЛАЦИЈА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Хомотропни ефектори</a:t>
            </a:r>
            <a:r>
              <a:rPr lang="sr-Cyrl-CS" sz="2000" b="1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- супстрат има улогу ефектора; у већини случајева су позитивни ефектори, везивање супстрата за један део ензима доводи до промена које повећавају каталитичке особине других супстрат-везујућих места и зато се каже да се овде испољава </a:t>
            </a: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КООПЕРАТИВНОСТ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800" b="1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smtClean="0">
                <a:effectLst/>
                <a:latin typeface="Arial" charset="0"/>
              </a:rPr>
              <a:t>Кооперативност </a:t>
            </a:r>
            <a:r>
              <a:rPr lang="sr-Cyrl-CS" sz="2000" smtClean="0">
                <a:effectLst/>
                <a:latin typeface="Arial" charset="0"/>
              </a:rPr>
              <a:t> се може дефинисати и као процес у коме иницијални догађај узрокује промене сличне себи.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Промена у протомеру по везивању ефектора доводи до промене конформације суседног протомера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smtClean="0">
                <a:effectLst/>
                <a:latin typeface="Arial" charset="0"/>
              </a:rPr>
              <a:t>Пример: </a:t>
            </a:r>
            <a:r>
              <a:rPr lang="sr-Cyrl-CS" sz="2000" smtClean="0">
                <a:effectLst/>
                <a:latin typeface="Arial" charset="0"/>
              </a:rPr>
              <a:t>везивање кисеоника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smtClean="0">
                <a:effectLst/>
                <a:latin typeface="Arial" charset="0"/>
              </a:rPr>
              <a:t>	за хемоглобин</a:t>
            </a:r>
            <a:endParaRPr lang="en-US" sz="2000" b="1" smtClean="0">
              <a:effectLst/>
              <a:latin typeface="Arial" charset="0"/>
            </a:endParaRPr>
          </a:p>
        </p:txBody>
      </p:sp>
      <p:sp>
        <p:nvSpPr>
          <p:cNvPr id="34819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34820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4343400" y="990600"/>
          <a:ext cx="4800600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3" name="Document" r:id="rId4" imgW="4934520" imgH="3438360" progId="Word.Document.8">
                  <p:embed/>
                </p:oleObj>
              </mc:Choice>
              <mc:Fallback>
                <p:oleObj name="Document" r:id="rId4" imgW="4934520" imgH="343836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990600"/>
                        <a:ext cx="4800600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36"/>
    </mc:Choice>
    <mc:Fallback xmlns="">
      <p:transition spd="slow" advTm="6963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3276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b="1" dirty="0" smtClean="0">
                <a:effectLst/>
                <a:latin typeface="Arial" charset="0"/>
              </a:rPr>
              <a:t>АЛОСТЕРИЈСКА РЕГУЛАЦИЈА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 b="1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dirty="0" smtClean="0">
                <a:effectLst/>
                <a:latin typeface="Arial" charset="0"/>
              </a:rPr>
              <a:t>Хетеротропни ефектори – </a:t>
            </a:r>
            <a:r>
              <a:rPr lang="sr-Cyrl-CS" sz="2000" dirty="0" smtClean="0">
                <a:effectLst/>
                <a:latin typeface="Arial" charset="0"/>
              </a:rPr>
              <a:t>када је ефектор молекул различит од молекула супстрата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>
                <a:effectLst/>
                <a:latin typeface="Arial" charset="0"/>
              </a:rPr>
              <a:t>Пример је </a:t>
            </a:r>
            <a:r>
              <a:rPr lang="sr-Latn-CS" sz="2000" b="1" dirty="0" smtClean="0">
                <a:effectLst/>
                <a:latin typeface="Arial" charset="0"/>
              </a:rPr>
              <a:t>feedback</a:t>
            </a:r>
            <a:r>
              <a:rPr lang="sr-Cyrl-CS" sz="2000" b="1" dirty="0" smtClean="0">
                <a:effectLst/>
                <a:latin typeface="Arial" charset="0"/>
              </a:rPr>
              <a:t> инхибиција – инхибиција негативном повратном спрегом </a:t>
            </a:r>
            <a:r>
              <a:rPr lang="sr-Cyrl-CS" sz="2000" dirty="0" smtClean="0">
                <a:effectLst/>
                <a:latin typeface="Arial" charset="0"/>
              </a:rPr>
              <a:t> - инхибиција неког метаболичког пута или неке реакције интермедијерним или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 smtClean="0">
                <a:effectLst/>
                <a:latin typeface="Arial" charset="0"/>
              </a:rPr>
              <a:t>	крајњим продуктом р-је</a:t>
            </a:r>
          </a:p>
          <a:p>
            <a:pPr eaLnBrk="1" hangingPunct="1">
              <a:lnSpc>
                <a:spcPct val="80000"/>
              </a:lnSpc>
            </a:pPr>
            <a:endParaRPr lang="sr-Cyrl-C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>
                <a:effectLst/>
                <a:latin typeface="Arial" charset="0"/>
              </a:rPr>
              <a:t>Пример: </a:t>
            </a:r>
            <a:r>
              <a:rPr lang="sr-Cyrl-CS" sz="2000" b="1" dirty="0" smtClean="0">
                <a:effectLst/>
                <a:latin typeface="Arial" charset="0"/>
              </a:rPr>
              <a:t>ФОСФОФРУКТОКИНАЗА 1</a:t>
            </a:r>
            <a:r>
              <a:rPr lang="sr-Cyrl-CS" sz="2000" dirty="0" smtClean="0">
                <a:effectLst/>
                <a:latin typeface="Arial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 smtClean="0">
                <a:effectLst/>
                <a:latin typeface="Arial" charset="0"/>
              </a:rPr>
              <a:t>	гликолитички ензим је алостерно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 smtClean="0">
                <a:effectLst/>
                <a:latin typeface="Arial" charset="0"/>
              </a:rPr>
              <a:t>	инхибирана цитратом, који није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 smtClean="0">
                <a:effectLst/>
                <a:latin typeface="Arial" charset="0"/>
              </a:rPr>
              <a:t>	супстрат за овај ензим</a:t>
            </a:r>
            <a:endParaRPr lang="en-US" sz="2000" b="1" dirty="0" smtClean="0">
              <a:effectLst/>
              <a:latin typeface="Arial" charset="0"/>
            </a:endParaRPr>
          </a:p>
        </p:txBody>
      </p:sp>
      <p:sp>
        <p:nvSpPr>
          <p:cNvPr id="35843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5844" name="Picture 5" descr="Phosphofructokinase_6PFK_wp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052763"/>
            <a:ext cx="41910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78"/>
    </mc:Choice>
    <mc:Fallback xmlns="">
      <p:transition spd="slow" advTm="10357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8675" y="188913"/>
            <a:ext cx="7515225" cy="484187"/>
          </a:xfrm>
        </p:spPr>
        <p:txBody>
          <a:bodyPr/>
          <a:lstStyle/>
          <a:p>
            <a:pPr eaLnBrk="1" hangingPunct="1"/>
            <a:r>
              <a:rPr lang="hr-HR" sz="2400" smtClean="0">
                <a:solidFill>
                  <a:srgbClr val="FFFF00"/>
                </a:solidFill>
                <a:effectLst/>
                <a:latin typeface="Arial" charset="0"/>
              </a:rPr>
              <a:t>АКТИВНО МЕСТО ЕНЗИМА</a:t>
            </a:r>
            <a:endParaRPr lang="en-GB" sz="2000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65175"/>
            <a:ext cx="8713788" cy="28051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>
                <a:effectLst/>
                <a:latin typeface="Arial" charset="0"/>
              </a:rPr>
              <a:t>Део молекула ензима за које се супстрат везује и преко кога ензим делује на супстрат </a:t>
            </a:r>
            <a:endParaRPr lang="hr-HR" sz="2400" u="sng" smtClean="0">
              <a:effectLst/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smtClean="0">
                <a:effectLst/>
                <a:latin typeface="Arial" charset="0"/>
              </a:rPr>
              <a:t> </a:t>
            </a:r>
            <a:endParaRPr lang="en-US" sz="2400" smtClean="0">
              <a:effectLst/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E + S 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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  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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E-S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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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  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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E-P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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  <a:sym typeface="Symbol" pitchFamily="18" charset="2"/>
              </a:rPr>
              <a:t></a:t>
            </a:r>
            <a:r>
              <a:rPr lang="hr-HR" sz="2800" b="1" smtClean="0">
                <a:solidFill>
                  <a:srgbClr val="FFFF00"/>
                </a:solidFill>
                <a:effectLst/>
                <a:latin typeface="Arial" charset="0"/>
              </a:rPr>
              <a:t>  Е + P</a:t>
            </a:r>
            <a:endParaRPr lang="hr-HR" sz="28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800" b="1" smtClean="0">
                <a:effectLst/>
                <a:latin typeface="Arial" charset="0"/>
              </a:rPr>
              <a:t> </a:t>
            </a:r>
            <a:endParaRPr lang="hr-HR" sz="2800" b="1" u="sng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2400" smtClean="0">
                <a:effectLst/>
                <a:latin typeface="Arial" charset="0"/>
              </a:rPr>
              <a:t>Представља само мали део макромолекула ензима, формира се у оквиру терциј</a:t>
            </a:r>
            <a:r>
              <a:rPr lang="en-US" sz="2400" smtClean="0">
                <a:effectLst/>
                <a:latin typeface="Arial" charset="0"/>
              </a:rPr>
              <a:t>a</a:t>
            </a:r>
            <a:r>
              <a:rPr lang="hr-HR" sz="2400" smtClean="0">
                <a:effectLst/>
                <a:latin typeface="Arial" charset="0"/>
              </a:rPr>
              <a:t>рне структуре Е (АПОЕНЗИМА)</a:t>
            </a:r>
            <a:endParaRPr lang="hr-HR" sz="2400" u="sng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6148" name="Picture 4" descr="05-06_EnzymeSubstrt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573463"/>
            <a:ext cx="4967288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838200" y="0"/>
            <a:ext cx="767397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hr-HR" sz="2400" u="sng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543"/>
    </mc:Choice>
    <mc:Fallback xmlns="">
      <p:transition spd="slow" advTm="10654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0"/>
            <a:ext cx="4343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1800" b="1" smtClean="0">
                <a:effectLst/>
                <a:latin typeface="Arial" charset="0"/>
              </a:rPr>
              <a:t>РЕГУЛАЦИЈА КОВАЛЕНТНИМ МОДИФИКАЦИЈАМА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1800" b="1" smtClean="0">
                <a:solidFill>
                  <a:srgbClr val="FFFF00"/>
                </a:solidFill>
                <a:effectLst/>
                <a:latin typeface="Arial" charset="0"/>
              </a:rPr>
              <a:t>1. Фосфорилација и дефосфорилација -</a:t>
            </a:r>
            <a:r>
              <a:rPr lang="sr-Cyrl-CS" sz="1800" b="1" smtClean="0">
                <a:effectLst/>
                <a:latin typeface="Arial" charset="0"/>
              </a:rPr>
              <a:t> </a:t>
            </a:r>
            <a:r>
              <a:rPr lang="sr-Cyrl-CS" sz="1800" smtClean="0">
                <a:effectLst/>
                <a:latin typeface="Arial" charset="0"/>
              </a:rPr>
              <a:t>ове реакције су  катализоване киназама које користе АТП као донор фосфатних група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Активност многих ензима, као и мембранских протеина са различитом функцијом је контролисана фосфорилацијом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У зависности од ензима, фосфорилисана форма може бити више активна него дефосфорилисана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Фосфорилација је врло ефикасан вид регулације активности ензима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Пример: </a:t>
            </a:r>
            <a:r>
              <a:rPr lang="sr-Cyrl-CS" sz="1800" b="1" smtClean="0">
                <a:effectLst/>
                <a:latin typeface="Arial" charset="0"/>
              </a:rPr>
              <a:t>ГЛИКОГЕН-ФОСФОРИЛАЗА</a:t>
            </a:r>
            <a:r>
              <a:rPr lang="sr-Cyrl-CS" sz="1800" smtClean="0">
                <a:effectLst/>
                <a:latin typeface="Arial" charset="0"/>
              </a:rPr>
              <a:t> се активира фосфорилисањем а инактивира дефосфорилисањем</a:t>
            </a:r>
          </a:p>
          <a:p>
            <a:pPr eaLnBrk="1" hangingPunct="1">
              <a:lnSpc>
                <a:spcPct val="80000"/>
              </a:lnSpc>
            </a:pPr>
            <a:endParaRPr lang="en-US" sz="1800" b="1" smtClean="0">
              <a:effectLst/>
              <a:latin typeface="Arial" charset="0"/>
            </a:endParaRPr>
          </a:p>
        </p:txBody>
      </p:sp>
      <p:sp>
        <p:nvSpPr>
          <p:cNvPr id="166919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1800" smtClean="0"/>
          </a:p>
        </p:txBody>
      </p:sp>
      <p:sp>
        <p:nvSpPr>
          <p:cNvPr id="36868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6869" name="Picture 5" descr="GlycogenPhosphorylaseDim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0525" y="1438275"/>
            <a:ext cx="494347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057"/>
    </mc:Choice>
    <mc:Fallback xmlns="">
      <p:transition spd="slow" advTm="137057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9144000" cy="1905000"/>
          </a:xfrm>
        </p:spPr>
        <p:txBody>
          <a:bodyPr/>
          <a:lstStyle/>
          <a:p>
            <a:pPr eaLnBrk="1" hangingPunct="1"/>
            <a:r>
              <a:rPr lang="sr-Cyrl-CS" sz="2400" b="1" smtClean="0">
                <a:effectLst/>
                <a:latin typeface="Arial" charset="0"/>
              </a:rPr>
              <a:t>РЕГУЛАЦИЈА КОВАЛЕНТНИМ МОДИФИКАЦИЈАМА</a:t>
            </a:r>
          </a:p>
          <a:p>
            <a:pPr eaLnBrk="1" hangingPunct="1"/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2. Ограничена протеолиза</a:t>
            </a:r>
            <a:r>
              <a:rPr lang="sr-Cyrl-CS" sz="2400" b="1" smtClean="0">
                <a:effectLst/>
                <a:latin typeface="Arial" charset="0"/>
              </a:rPr>
              <a:t> - </a:t>
            </a:r>
            <a:r>
              <a:rPr lang="sr-Cyrl-CS" sz="2400" smtClean="0">
                <a:effectLst/>
                <a:latin typeface="Arial" charset="0"/>
              </a:rPr>
              <a:t>је иреверзибилан процес, високо специфичан за ензим</a:t>
            </a:r>
            <a:endParaRPr lang="en-US" sz="2400" smtClean="0">
              <a:effectLst/>
              <a:latin typeface="Arial" charset="0"/>
            </a:endParaRPr>
          </a:p>
        </p:txBody>
      </p:sp>
      <p:graphicFrame>
        <p:nvGraphicFramePr>
          <p:cNvPr id="3789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228600" y="2667000"/>
          <a:ext cx="597217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4" name="Document" r:id="rId4" imgW="4010760" imgH="2362320" progId="Word.Document.8">
                  <p:embed/>
                </p:oleObj>
              </mc:Choice>
              <mc:Fallback>
                <p:oleObj name="Document" r:id="rId4" imgW="4010760" imgH="236232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5972175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7893" name="Picture 9" descr="trypsinog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4565650"/>
            <a:ext cx="38100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10"/>
          <p:cNvSpPr txBox="1">
            <a:spLocks noChangeArrowheads="1"/>
          </p:cNvSpPr>
          <p:nvPr/>
        </p:nvSpPr>
        <p:spPr bwMode="auto">
          <a:xfrm>
            <a:off x="457200" y="6172200"/>
            <a:ext cx="434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 b="1">
                <a:latin typeface="Arial" charset="0"/>
              </a:rPr>
              <a:t>ТРИПСИН и ТРИПСИНОГЕН</a:t>
            </a:r>
            <a:endParaRPr lang="en-US" sz="2400" b="1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84"/>
    </mc:Choice>
    <mc:Fallback xmlns="">
      <p:transition spd="slow" advTm="72084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50292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effectLst/>
                <a:latin typeface="Arial" charset="0"/>
              </a:rPr>
              <a:t>АСОЦИЈАЦИЈА И ДИСОЦИЈАЦИЈА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1200" b="1" dirty="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effectLst/>
                <a:latin typeface="Arial" charset="0"/>
              </a:rPr>
              <a:t>Пример </a:t>
            </a:r>
            <a:r>
              <a:rPr lang="sr-Cyrl-RS" sz="2400" dirty="0" smtClean="0">
                <a:effectLst/>
                <a:latin typeface="Arial" charset="0"/>
              </a:rPr>
              <a:t>асоцијације</a:t>
            </a:r>
            <a:r>
              <a:rPr lang="sr-Cyrl-CS" sz="2400" dirty="0" smtClean="0">
                <a:effectLst/>
                <a:latin typeface="Arial" charset="0"/>
              </a:rPr>
              <a:t> – 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Arial" charset="0"/>
              </a:rPr>
              <a:t>ЛАКТАТ ДЕХИДРОГЕНАЗА</a:t>
            </a:r>
            <a:r>
              <a:rPr lang="sr-Cyrl-CS" sz="2400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400" dirty="0" smtClean="0">
                <a:effectLst/>
                <a:latin typeface="Arial" charset="0"/>
              </a:rPr>
              <a:t>- је састављена од 4 субјединица и активна је у облику само 4 субјединице а  појединачне субјединице не показују активност</a:t>
            </a:r>
          </a:p>
          <a:p>
            <a:pPr lvl="2" eaLnBrk="1" hangingPunct="1">
              <a:lnSpc>
                <a:spcPct val="90000"/>
              </a:lnSpc>
            </a:pPr>
            <a:endParaRPr lang="sr-Cyrl-CS" sz="1800" dirty="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effectLst/>
                <a:latin typeface="Arial" charset="0"/>
              </a:rPr>
              <a:t> Пример дисоцијације – </a:t>
            </a:r>
            <a:r>
              <a:rPr lang="sr-Cyrl-RS" sz="2400" b="1" i="1" dirty="0" smtClean="0">
                <a:solidFill>
                  <a:srgbClr val="FFFF00"/>
                </a:solidFill>
                <a:effectLst/>
                <a:latin typeface="Arial" charset="0"/>
              </a:rPr>
              <a:t>ПРОТЕИН КИНАЗА А </a:t>
            </a:r>
            <a:r>
              <a:rPr lang="sr-Cyrl-CS" sz="2400" dirty="0" smtClean="0">
                <a:effectLst/>
                <a:latin typeface="Arial" charset="0"/>
              </a:rPr>
              <a:t>је неактивна у облику тетрамера и у форми  од 4 субјединице, а активност испољава само у облику од </a:t>
            </a:r>
            <a:r>
              <a:rPr lang="sr-Cyrl-CS" sz="2400" dirty="0">
                <a:effectLst/>
                <a:latin typeface="Arial" charset="0"/>
              </a:rPr>
              <a:t>2</a:t>
            </a:r>
            <a:r>
              <a:rPr lang="sr-Cyrl-CS" sz="2400" dirty="0" smtClean="0">
                <a:effectLst/>
                <a:latin typeface="Arial" charset="0"/>
              </a:rPr>
              <a:t> субјединица</a:t>
            </a:r>
            <a:endParaRPr lang="en-US" sz="2400" dirty="0" smtClean="0">
              <a:effectLst/>
              <a:latin typeface="Arial" charset="0"/>
            </a:endParaRPr>
          </a:p>
        </p:txBody>
      </p:sp>
      <p:sp>
        <p:nvSpPr>
          <p:cNvPr id="38915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" name="AutoShape 2" descr="Laktat dehidrogenaza - LDH | Laboratorija"/>
          <p:cNvSpPr>
            <a:spLocks noChangeAspect="1" noChangeArrowheads="1"/>
          </p:cNvSpPr>
          <p:nvPr/>
        </p:nvSpPr>
        <p:spPr bwMode="auto">
          <a:xfrm>
            <a:off x="155575" y="-838200"/>
            <a:ext cx="1981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008" y="1143000"/>
            <a:ext cx="3665392" cy="2514600"/>
          </a:xfrm>
          <a:prstGeom prst="rect">
            <a:avLst/>
          </a:prstGeom>
        </p:spPr>
      </p:pic>
      <p:sp>
        <p:nvSpPr>
          <p:cNvPr id="4" name="AutoShape 4" descr="Laktat dehidrogenaza - LDH | Laboratorija"/>
          <p:cNvSpPr>
            <a:spLocks noChangeAspect="1" noChangeArrowheads="1"/>
          </p:cNvSpPr>
          <p:nvPr/>
        </p:nvSpPr>
        <p:spPr bwMode="auto">
          <a:xfrm>
            <a:off x="307975" y="-685800"/>
            <a:ext cx="1981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008" y="3733800"/>
            <a:ext cx="3864544" cy="28648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97"/>
    </mc:Choice>
    <mc:Fallback xmlns="">
      <p:transition spd="slow" advTm="9149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smtClean="0">
                <a:effectLst/>
                <a:latin typeface="Arial" charset="0"/>
              </a:rPr>
              <a:t>ДУГОРОЧНА КОНТРОЛА ЕНЗИМСКЕ АКТИВНОСТИ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400" b="1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smtClean="0">
                <a:effectLst/>
                <a:latin typeface="Arial" charset="0"/>
              </a:rPr>
              <a:t>Регулаторни протеини су</a:t>
            </a:r>
            <a:r>
              <a:rPr lang="sr-Cyrl-CS" sz="2400" smtClean="0">
                <a:effectLst/>
                <a:latin typeface="Arial" charset="0"/>
              </a:rPr>
              <a:t> укључени у контролисање генске експресије у свим ћелијама. Ови регулаторни протеини су везани за посебне делове ДНК и тако активирају или инхибирају транкрипцију гена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effectLst/>
                <a:latin typeface="Arial" charset="0"/>
              </a:rPr>
              <a:t>У зависности од начина деловања могу бити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репресори</a:t>
            </a:r>
            <a:r>
              <a:rPr lang="sr-Cyrl-CS" sz="2400" b="1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ако блокирају транскрипцију или</a:t>
            </a:r>
            <a:r>
              <a:rPr lang="sr-Cyrl-CS" sz="2400" b="1" smtClean="0">
                <a:effectLst/>
                <a:latin typeface="Arial" charset="0"/>
              </a:rPr>
              <a:t>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индуктори</a:t>
            </a:r>
            <a:r>
              <a:rPr lang="sr-Cyrl-CS" sz="2400" b="1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ако стимулишу транскрипцију</a:t>
            </a:r>
          </a:p>
          <a:p>
            <a:pPr eaLnBrk="1" hangingPunct="1">
              <a:lnSpc>
                <a:spcPct val="8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effectLst/>
                <a:latin typeface="Arial" charset="0"/>
              </a:rPr>
              <a:t>Многи метаболити и хормони могу да активирају ове гене</a:t>
            </a: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b="1" smtClean="0">
              <a:effectLst/>
              <a:latin typeface="Arial" charset="0"/>
            </a:endParaRPr>
          </a:p>
        </p:txBody>
      </p:sp>
      <p:sp>
        <p:nvSpPr>
          <p:cNvPr id="39939" name="Rectangle 4"/>
          <p:cNvSpPr>
            <a:spLocks noRot="1" noChangeArrowheads="1"/>
          </p:cNvSpPr>
          <p:nvPr/>
        </p:nvSpPr>
        <p:spPr bwMode="auto">
          <a:xfrm>
            <a:off x="6858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solidFill>
                  <a:srgbClr val="FFFF00"/>
                </a:solidFill>
                <a:latin typeface="Arial" charset="0"/>
              </a:rPr>
              <a:t>РЕГУЛАЦИЈА ДЕЈСТВА ЕНЗИМА</a:t>
            </a:r>
            <a:endParaRPr lang="en-US" sz="3200" b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587"/>
    </mc:Choice>
    <mc:Fallback xmlns="">
      <p:transition spd="slow" advTm="7958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КЛАСИФИКАЦИЈА И НОМЕНКЛАТУРА ЕНЗИМ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A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915400" cy="4953000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Раније се класификација ензима заснивала на функцији ензима или су ензими добијали имена према супстрату на који делују</a:t>
            </a:r>
          </a:p>
          <a:p>
            <a:pPr eaLnBrk="1" hangingPunct="1"/>
            <a:endParaRPr lang="en-US" sz="24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Велики број ензима је добијао назив тако што се на корен латинског имена супстрата додавао наставак </a:t>
            </a:r>
            <a:r>
              <a:rPr lang="sr-Cyrl-CS" sz="2400" b="1" i="1" smtClean="0">
                <a:solidFill>
                  <a:srgbClr val="FFFF00"/>
                </a:solidFill>
                <a:effectLst/>
                <a:latin typeface="Arial" charset="0"/>
              </a:rPr>
              <a:t>– аза</a:t>
            </a:r>
            <a:endParaRPr lang="sr-Cyrl-C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lvl="1" eaLnBrk="1" hangingPunct="1"/>
            <a:r>
              <a:rPr lang="sr-Cyrl-CS" sz="2000" smtClean="0">
                <a:effectLst/>
                <a:latin typeface="Arial" charset="0"/>
              </a:rPr>
              <a:t>Амилаза, лактаза, липаза, пепсин (према </a:t>
            </a:r>
            <a:r>
              <a:rPr lang="sr-Latn-CS" sz="2000" i="1" smtClean="0">
                <a:effectLst/>
                <a:latin typeface="Arial" charset="0"/>
              </a:rPr>
              <a:t>pepsis</a:t>
            </a:r>
            <a:r>
              <a:rPr lang="sr-Latn-CS" sz="2000" smtClean="0">
                <a:effectLst/>
                <a:latin typeface="Arial" charset="0"/>
              </a:rPr>
              <a:t> – </a:t>
            </a:r>
            <a:r>
              <a:rPr lang="sr-Cyrl-CS" sz="2000" smtClean="0">
                <a:effectLst/>
                <a:latin typeface="Arial" charset="0"/>
              </a:rPr>
              <a:t>варење)</a:t>
            </a:r>
            <a:endParaRPr lang="en-US" sz="2000" smtClean="0">
              <a:effectLst/>
              <a:latin typeface="Arial" charset="0"/>
            </a:endParaRPr>
          </a:p>
          <a:p>
            <a:pPr eaLnBrk="1" hangingPunct="1"/>
            <a:endParaRPr lang="sr-Cyrl-CS" sz="24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Савремена систематизација и номенклатура ензима извршена је према препоруци Комисије за ензимологију Интернационалне уније за биохемију и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укључује име супстрата и тип хемијске реакције коју ензим катализује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74"/>
    </mc:Choice>
    <mc:Fallback xmlns="">
      <p:transition spd="slow" advTm="61974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5575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Шест основних класа ензима</a:t>
            </a:r>
            <a:endParaRPr lang="en-US" sz="40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41987" name="Picture 6" descr="KLASE ENZIMA"/>
          <p:cNvPicPr>
            <a:picLocks noChangeAspect="1" noChangeArrowheads="1"/>
          </p:cNvPicPr>
          <p:nvPr/>
        </p:nvPicPr>
        <p:blipFill>
          <a:blip r:embed="rId3"/>
          <a:srcRect r="3159"/>
          <a:stretch>
            <a:fillRect/>
          </a:stretch>
        </p:blipFill>
        <p:spPr bwMode="auto">
          <a:xfrm>
            <a:off x="990600" y="1266825"/>
            <a:ext cx="693420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660"/>
    </mc:Choice>
    <mc:Fallback xmlns="">
      <p:transition spd="slow" advTm="5866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36638"/>
            <a:ext cx="8229600" cy="5821362"/>
          </a:xfrm>
        </p:spPr>
        <p:txBody>
          <a:bodyPr/>
          <a:lstStyle/>
          <a:p>
            <a:pPr eaLnBrk="1" hangingPunct="1"/>
            <a:r>
              <a:rPr lang="sr-Cyrl-CS" dirty="0" smtClean="0">
                <a:effectLst/>
                <a:latin typeface="Arial" charset="0"/>
              </a:rPr>
              <a:t>Свака </a:t>
            </a:r>
            <a:r>
              <a:rPr lang="sr-Cyrl-CS" u="sng" dirty="0" smtClean="0">
                <a:solidFill>
                  <a:srgbClr val="FFFF00"/>
                </a:solidFill>
                <a:effectLst/>
                <a:latin typeface="Arial" charset="0"/>
              </a:rPr>
              <a:t>класа</a:t>
            </a:r>
            <a:r>
              <a:rPr lang="sr-Cyrl-CS" dirty="0" smtClean="0">
                <a:effectLst/>
                <a:latin typeface="Arial" charset="0"/>
              </a:rPr>
              <a:t> је подељена на одређени број </a:t>
            </a:r>
            <a:r>
              <a:rPr lang="sr-Cyrl-CS" u="sng" dirty="0" smtClean="0">
                <a:solidFill>
                  <a:srgbClr val="FFFF00"/>
                </a:solidFill>
                <a:effectLst/>
                <a:latin typeface="Arial" charset="0"/>
              </a:rPr>
              <a:t>подкласа</a:t>
            </a:r>
            <a:r>
              <a:rPr lang="sr-Cyrl-CS" dirty="0" smtClean="0">
                <a:effectLst/>
                <a:latin typeface="Arial" charset="0"/>
              </a:rPr>
              <a:t> </a:t>
            </a:r>
            <a:r>
              <a:rPr lang="sr-Cyrl-CS" b="1" dirty="0" smtClean="0">
                <a:effectLst/>
                <a:latin typeface="Arial" charset="0"/>
              </a:rPr>
              <a:t>према врсти хемијске везе која се трансформише</a:t>
            </a:r>
            <a:r>
              <a:rPr lang="en-US" dirty="0" smtClean="0">
                <a:effectLst/>
                <a:latin typeface="Arial" charset="0"/>
              </a:rPr>
              <a:t> </a:t>
            </a:r>
            <a:endParaRPr lang="sr-Cyrl-CS" dirty="0" smtClean="0">
              <a:effectLst/>
              <a:latin typeface="Arial" charset="0"/>
            </a:endParaRPr>
          </a:p>
          <a:p>
            <a:pPr eaLnBrk="1" hangingPunct="1"/>
            <a:endParaRPr lang="sr-Cyrl-CS" dirty="0" smtClean="0">
              <a:effectLst/>
              <a:latin typeface="Arial" charset="0"/>
            </a:endParaRPr>
          </a:p>
          <a:p>
            <a:pPr eaLnBrk="1" hangingPunct="1"/>
            <a:r>
              <a:rPr lang="sr-Cyrl-CS" dirty="0" smtClean="0">
                <a:effectLst/>
                <a:latin typeface="Arial" charset="0"/>
              </a:rPr>
              <a:t>Свака </a:t>
            </a:r>
            <a:r>
              <a:rPr lang="sr-Cyrl-CS" u="sng" dirty="0" smtClean="0">
                <a:solidFill>
                  <a:srgbClr val="FFFF00"/>
                </a:solidFill>
                <a:effectLst/>
                <a:latin typeface="Arial" charset="0"/>
              </a:rPr>
              <a:t>подкласа</a:t>
            </a:r>
            <a:r>
              <a:rPr lang="sr-Cyrl-CS" dirty="0" smtClean="0">
                <a:effectLst/>
                <a:latin typeface="Arial" charset="0"/>
              </a:rPr>
              <a:t> је подељена на известан број</a:t>
            </a:r>
            <a:r>
              <a:rPr lang="sr-Cyrl-CS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u="sng" dirty="0" smtClean="0">
                <a:solidFill>
                  <a:srgbClr val="FFFF00"/>
                </a:solidFill>
                <a:effectLst/>
                <a:latin typeface="Arial" charset="0"/>
              </a:rPr>
              <a:t>подгрупа</a:t>
            </a:r>
            <a:r>
              <a:rPr lang="sr-Cyrl-CS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b="1" dirty="0" smtClean="0">
                <a:effectLst/>
                <a:latin typeface="Arial" charset="0"/>
              </a:rPr>
              <a:t>према природи акцептора</a:t>
            </a:r>
            <a:r>
              <a:rPr lang="sr-Cyrl-CS" dirty="0" smtClean="0">
                <a:effectLst/>
                <a:latin typeface="Arial" charset="0"/>
              </a:rPr>
              <a:t> или прецизније, на бази остатка који учествује у хемијској реакцији</a:t>
            </a:r>
            <a:r>
              <a:rPr lang="en-US" dirty="0" smtClean="0">
                <a:effectLst/>
                <a:latin typeface="Arial" charset="0"/>
              </a:rPr>
              <a:t> </a:t>
            </a:r>
            <a:endParaRPr lang="sr-Cyrl-CS" dirty="0" smtClean="0">
              <a:effectLst/>
              <a:latin typeface="Arial" charset="0"/>
            </a:endParaRPr>
          </a:p>
          <a:p>
            <a:pPr eaLnBrk="1" hangingPunct="1"/>
            <a:endParaRPr lang="en-US" dirty="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38"/>
    </mc:Choice>
    <mc:Fallback xmlns="">
      <p:transition spd="slow" advTm="31038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229600" cy="1139825"/>
          </a:xfrm>
        </p:spPr>
        <p:txBody>
          <a:bodyPr/>
          <a:lstStyle/>
          <a:p>
            <a:pPr marL="838200" indent="-838200" eaLnBrk="1" hangingPunct="1"/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1. ОКСИДОРЕДУКТАЗЕ</a:t>
            </a:r>
            <a:endParaRPr lang="en-US" sz="36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86800" cy="5562600"/>
          </a:xfrm>
        </p:spPr>
        <p:txBody>
          <a:bodyPr/>
          <a:lstStyle/>
          <a:p>
            <a:pPr marL="457200" indent="-457200" eaLnBrk="1" hangingPunct="1"/>
            <a:r>
              <a:rPr lang="sr-Cyrl-CS" sz="2400" smtClean="0">
                <a:effectLst/>
                <a:latin typeface="Arial" charset="0"/>
              </a:rPr>
              <a:t>Ензими који катализију реакције оксидо-редукције у ћелијама</a:t>
            </a:r>
          </a:p>
          <a:p>
            <a:pPr marL="457200" indent="-457200" eaLnBrk="1" hangingPunct="1"/>
            <a:r>
              <a:rPr lang="sr-Cyrl-CS" sz="2400" smtClean="0">
                <a:effectLst/>
                <a:latin typeface="Arial" charset="0"/>
              </a:rPr>
              <a:t>У живим организмима се процес оксидације органских материја оставарује 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отцепљивањем водоника или електрона од супстрата (донора или даваоца) и њиховим преносом на акцепторе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smtClean="0">
              <a:effectLst/>
              <a:latin typeface="Arial" charset="0"/>
            </a:endParaRPr>
          </a:p>
        </p:txBody>
      </p:sp>
      <p:pic>
        <p:nvPicPr>
          <p:cNvPr id="45060" name="Picture 7" descr="350px-Complex_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276600"/>
            <a:ext cx="3333750" cy="28384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48000" y="61722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NADH-</a:t>
            </a:r>
            <a:r>
              <a:rPr lang="sr-Cyrl-CS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Со </a:t>
            </a:r>
            <a:r>
              <a:rPr lang="en-US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Q</a:t>
            </a:r>
            <a:r>
              <a:rPr lang="sr-Cyrl-CS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-оксидоредуктаза</a:t>
            </a:r>
            <a:endParaRPr lang="en-US" b="1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30"/>
    </mc:Choice>
    <mc:Fallback xmlns="">
      <p:transition spd="slow" advTm="7553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228600" y="685800"/>
            <a:ext cx="9067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400">
                <a:latin typeface="Arial" charset="0"/>
                <a:cs typeface="Arial" charset="0"/>
              </a:rPr>
              <a:t>Према новој номенклатури у назив оксидоредуктазе се ставља </a:t>
            </a: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и име супстрата (донора) и име косупстрата или коензима (акцептора</a:t>
            </a:r>
            <a:r>
              <a:rPr lang="sr-Cyrl-CS" sz="2400">
                <a:latin typeface="Arial" charset="0"/>
                <a:cs typeface="Arial" charset="0"/>
              </a:rPr>
              <a:t>), па се дода назив оксидоредуктаза и системски број.</a:t>
            </a:r>
            <a:r>
              <a:rPr lang="en-US" sz="2400">
                <a:latin typeface="Arial" charset="0"/>
                <a:cs typeface="Arial" charset="0"/>
              </a:rPr>
              <a:t> </a:t>
            </a:r>
            <a:endParaRPr lang="sr-Cyrl-CS" sz="2400">
              <a:latin typeface="Arial" charset="0"/>
              <a:cs typeface="Arial" charset="0"/>
            </a:endParaRPr>
          </a:p>
          <a:p>
            <a:r>
              <a:rPr lang="sr-Cyrl-CS" sz="2400">
                <a:latin typeface="Arial" charset="0"/>
                <a:cs typeface="Arial" charset="0"/>
              </a:rPr>
              <a:t>	Пример: </a:t>
            </a:r>
            <a:r>
              <a:rPr lang="sr-Latn-CS" sz="2400">
                <a:latin typeface="Arial" charset="0"/>
                <a:cs typeface="Arial" charset="0"/>
              </a:rPr>
              <a:t>L – laktat: NAD</a:t>
            </a:r>
            <a:r>
              <a:rPr lang="sr-Latn-CS" sz="2400" baseline="30000">
                <a:latin typeface="Arial" charset="0"/>
                <a:cs typeface="Arial" charset="0"/>
              </a:rPr>
              <a:t>+</a:t>
            </a:r>
            <a:r>
              <a:rPr lang="sr-Latn-CS" sz="2400">
                <a:latin typeface="Arial" charset="0"/>
                <a:cs typeface="Arial" charset="0"/>
              </a:rPr>
              <a:t> oksidoreduktaza,</a:t>
            </a:r>
            <a:r>
              <a:rPr lang="sr-Cyrl-CS" sz="2400">
                <a:latin typeface="Arial" charset="0"/>
                <a:cs typeface="Arial" charset="0"/>
              </a:rPr>
              <a:t> </a:t>
            </a:r>
            <a:r>
              <a:rPr lang="sr-Latn-CS" sz="2400">
                <a:latin typeface="Arial" charset="0"/>
                <a:cs typeface="Arial" charset="0"/>
              </a:rPr>
              <a:t>EC 1.1.1.27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lang="sr-Cyrl-C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608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139825"/>
          </a:xfrm>
          <a:noFill/>
        </p:spPr>
        <p:txBody>
          <a:bodyPr anchorCtr="1"/>
          <a:lstStyle/>
          <a:p>
            <a:pPr marL="838200" indent="-838200" eaLnBrk="1" hangingPunct="1"/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1. ОКСИДОРЕДУКТАЗЕ</a:t>
            </a:r>
            <a:endParaRPr lang="en-US" sz="36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46084" name="Picture 7" descr="File:Lactate dehydrogenase M4 (muscle) 1I10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124200"/>
            <a:ext cx="2743200" cy="2743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pic>
        <p:nvPicPr>
          <p:cNvPr id="46085" name="Picture 9" descr="File:LDH reaction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2971800"/>
            <a:ext cx="43434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11" descr="coup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495800"/>
            <a:ext cx="3200400" cy="2066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46087" name="Line 12"/>
          <p:cNvSpPr>
            <a:spLocks noChangeShapeType="1"/>
          </p:cNvSpPr>
          <p:nvPr/>
        </p:nvSpPr>
        <p:spPr bwMode="auto">
          <a:xfrm>
            <a:off x="5257800" y="5029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28"/>
    </mc:Choice>
    <mc:Fallback xmlns="">
      <p:transition spd="slow" advTm="84028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1. ОКСИДОРЕДУКТАЗЕ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800" smtClean="0">
                <a:effectLst/>
                <a:latin typeface="Arial" charset="0"/>
              </a:rPr>
              <a:t>Према тривијалној номенклатури</a:t>
            </a:r>
            <a:r>
              <a:rPr lang="en-US" sz="2800" smtClean="0">
                <a:effectLst/>
                <a:latin typeface="Arial" charset="0"/>
              </a:rPr>
              <a:t>:</a:t>
            </a:r>
            <a:endParaRPr lang="sr-Cyrl-CS" sz="28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i="1" smtClean="0">
                <a:solidFill>
                  <a:srgbClr val="FFFF00"/>
                </a:solidFill>
                <a:effectLst/>
                <a:latin typeface="Arial" charset="0"/>
              </a:rPr>
              <a:t>Дехидрогеназе</a:t>
            </a:r>
            <a:r>
              <a:rPr lang="en-US" sz="2400" b="1" i="1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i="1" smtClean="0">
                <a:effectLst/>
                <a:latin typeface="Arial" charset="0"/>
              </a:rPr>
              <a:t>– </a:t>
            </a:r>
            <a:r>
              <a:rPr lang="sr-Cyrl-CS" sz="2400" smtClean="0">
                <a:effectLst/>
                <a:latin typeface="Arial" charset="0"/>
              </a:rPr>
              <a:t>катализују трансфер </a:t>
            </a:r>
            <a:r>
              <a:rPr lang="en-US" sz="2400" smtClean="0">
                <a:effectLst/>
                <a:latin typeface="Arial" charset="0"/>
              </a:rPr>
              <a:t>H</a:t>
            </a:r>
            <a:r>
              <a:rPr lang="sr-Cyrl-CS" sz="2400" baseline="30000" smtClean="0">
                <a:effectLst/>
                <a:latin typeface="Arial" charset="0"/>
              </a:rPr>
              <a:t>+</a:t>
            </a:r>
            <a:r>
              <a:rPr lang="sr-Cyrl-CS" sz="2400" smtClean="0">
                <a:effectLst/>
                <a:latin typeface="Arial" charset="0"/>
              </a:rPr>
              <a:t> са донора на акцептор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i="1" smtClean="0">
                <a:solidFill>
                  <a:srgbClr val="FFFF00"/>
                </a:solidFill>
                <a:effectLst/>
                <a:latin typeface="Arial" charset="0"/>
              </a:rPr>
              <a:t>Оксидазе</a:t>
            </a:r>
            <a:r>
              <a:rPr lang="en-US" sz="2400" b="1" i="1" smtClean="0">
                <a:effectLst/>
                <a:latin typeface="Arial" charset="0"/>
              </a:rPr>
              <a:t> – </a:t>
            </a:r>
            <a:r>
              <a:rPr lang="sr-Cyrl-CS" sz="2400" smtClean="0">
                <a:effectLst/>
                <a:latin typeface="Arial" charset="0"/>
              </a:rPr>
              <a:t>користе кисеоник као акцептор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b="1" i="1" smtClean="0">
                <a:solidFill>
                  <a:srgbClr val="FFFF00"/>
                </a:solidFill>
                <a:effectLst/>
                <a:latin typeface="Arial" charset="0"/>
              </a:rPr>
              <a:t>Пероксидазе </a:t>
            </a:r>
            <a:r>
              <a:rPr lang="sr-Cyrl-CS" sz="2400" b="1" i="1" smtClean="0">
                <a:effectLst/>
                <a:latin typeface="Arial" charset="0"/>
              </a:rPr>
              <a:t>– </a:t>
            </a:r>
            <a:r>
              <a:rPr lang="sr-Cyrl-CS" sz="2400" smtClean="0">
                <a:effectLst/>
                <a:latin typeface="Arial" charset="0"/>
              </a:rPr>
              <a:t>користе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пероксиде као оксидационо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средство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sr-Cyrl-CS" sz="2400" b="1" i="1" smtClean="0">
                <a:solidFill>
                  <a:srgbClr val="FFFF00"/>
                </a:solidFill>
                <a:effectLst/>
                <a:latin typeface="Arial" charset="0"/>
              </a:rPr>
              <a:t>Редуктазе</a:t>
            </a:r>
            <a:r>
              <a:rPr lang="sr-Cyrl-CS" sz="2400" b="1" i="1" smtClean="0">
                <a:effectLst/>
                <a:latin typeface="Arial" charset="0"/>
              </a:rPr>
              <a:t> – </a:t>
            </a:r>
            <a:r>
              <a:rPr lang="sr-Cyrl-CS" sz="2400" smtClean="0">
                <a:effectLst/>
                <a:latin typeface="Arial" charset="0"/>
              </a:rPr>
              <a:t>имају изражену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smtClean="0">
                <a:effectLst/>
                <a:latin typeface="Arial" charset="0"/>
              </a:rPr>
              <a:t>редукујућу функцију </a:t>
            </a:r>
            <a:endParaRPr lang="sr-Cyrl-CS" sz="2400" i="1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sr-Cyrl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400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sz="2400" b="1" i="1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sz="2400" b="1" i="1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sz="2400" b="1" i="1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sr-Cyrl-CS" sz="2800" b="1" i="1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z="2800" b="1" i="1" smtClean="0">
              <a:solidFill>
                <a:srgbClr val="000000"/>
              </a:solidFill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z="28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47108" name="Picture 5" descr="250px-Complex_IV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6238" y="2667000"/>
            <a:ext cx="3687762" cy="419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47109" name="Text Box 7"/>
          <p:cNvSpPr txBox="1">
            <a:spLocks noChangeArrowheads="1"/>
          </p:cNvSpPr>
          <p:nvPr/>
        </p:nvSpPr>
        <p:spPr bwMode="auto">
          <a:xfrm>
            <a:off x="2438400" y="6172200"/>
            <a:ext cx="2915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000" b="1" dirty="0">
                <a:solidFill>
                  <a:srgbClr val="FF6600"/>
                </a:solidFill>
                <a:latin typeface="Arial" charset="0"/>
                <a:cs typeface="Arial" charset="0"/>
              </a:rPr>
              <a:t>Цитохром </a:t>
            </a:r>
            <a:r>
              <a:rPr lang="sr-Cyrl-CS" sz="2000" b="1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ц-оксидаза</a:t>
            </a:r>
            <a:endParaRPr lang="en-US" sz="20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448"/>
    </mc:Choice>
    <mc:Fallback xmlns="">
      <p:transition spd="slow" advTm="12144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6191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2000" dirty="0" smtClean="0">
                <a:effectLst/>
                <a:latin typeface="Arial" charset="0"/>
              </a:rPr>
              <a:t>Чине га </a:t>
            </a:r>
            <a:r>
              <a:rPr lang="hr-HR" sz="2000" dirty="0" smtClean="0">
                <a:solidFill>
                  <a:srgbClr val="FFFF00"/>
                </a:solidFill>
                <a:effectLst/>
                <a:latin typeface="Arial" charset="0"/>
              </a:rPr>
              <a:t>функционалне групе одређених аминокиселина</a:t>
            </a:r>
            <a:r>
              <a:rPr lang="hr-HR" sz="2000" dirty="0" smtClean="0">
                <a:effectLst/>
                <a:latin typeface="Arial" charset="0"/>
              </a:rPr>
              <a:t> (карбоксилна, сулфхидрилна, хидроксилна, гванидо, имидазолов прстен)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 smtClean="0">
                <a:effectLst/>
                <a:latin typeface="Arial" charset="0"/>
              </a:rPr>
              <a:t>- </a:t>
            </a:r>
            <a:r>
              <a:rPr lang="sr-Latn-CS" sz="1800" b="1" dirty="0" smtClean="0">
                <a:effectLst/>
                <a:latin typeface="Arial" charset="0"/>
              </a:rPr>
              <a:t>Каталитичке</a:t>
            </a:r>
            <a:r>
              <a:rPr lang="sr-Latn-CS" sz="1800" dirty="0" smtClean="0">
                <a:effectLst/>
                <a:latin typeface="Arial" charset="0"/>
              </a:rPr>
              <a:t> – учествују директно у спајању S </a:t>
            </a:r>
            <a:r>
              <a:rPr lang="sr-Cyrl-CS" sz="1800" dirty="0" smtClean="0">
                <a:effectLst/>
                <a:latin typeface="Arial" charset="0"/>
              </a:rPr>
              <a:t>за</a:t>
            </a:r>
            <a:r>
              <a:rPr lang="sr-Latn-CS" sz="1800" dirty="0" smtClean="0">
                <a:effectLst/>
                <a:latin typeface="Arial" charset="0"/>
              </a:rPr>
              <a:t> Е, као и у транформацији S у P</a:t>
            </a:r>
            <a:r>
              <a:rPr lang="sr-Cyrl-CS" sz="1800" dirty="0" smtClean="0">
                <a:effectLst/>
                <a:latin typeface="Arial" charset="0"/>
              </a:rPr>
              <a:t> реакције</a:t>
            </a:r>
            <a:endParaRPr lang="sr-Latn-CS" sz="18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 smtClean="0">
                <a:effectLst/>
                <a:latin typeface="Arial" charset="0"/>
              </a:rPr>
              <a:t>- </a:t>
            </a:r>
            <a:r>
              <a:rPr lang="sr-Latn-CS" sz="1800" b="1" dirty="0" smtClean="0">
                <a:effectLst/>
                <a:latin typeface="Arial" charset="0"/>
              </a:rPr>
              <a:t>Контактне</a:t>
            </a:r>
            <a:r>
              <a:rPr lang="sr-Latn-CS" sz="1800" dirty="0" smtClean="0">
                <a:effectLst/>
                <a:latin typeface="Arial" charset="0"/>
              </a:rPr>
              <a:t> – учествују у причвршћивању S за Е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 smtClean="0">
                <a:effectLst/>
                <a:latin typeface="Arial" charset="0"/>
              </a:rPr>
              <a:t>- </a:t>
            </a:r>
            <a:r>
              <a:rPr lang="sr-Latn-CS" sz="1800" b="1" dirty="0" smtClean="0">
                <a:effectLst/>
                <a:latin typeface="Arial" charset="0"/>
              </a:rPr>
              <a:t>Помоћне</a:t>
            </a:r>
            <a:r>
              <a:rPr lang="sr-Cyrl-CS" sz="1800" b="1" dirty="0" smtClean="0">
                <a:effectLst/>
                <a:latin typeface="Arial" charset="0"/>
              </a:rPr>
              <a:t> групе</a:t>
            </a:r>
            <a:r>
              <a:rPr lang="sr-Latn-CS" sz="1800" dirty="0" smtClean="0">
                <a:effectLst/>
                <a:latin typeface="Arial" charset="0"/>
              </a:rPr>
              <a:t> – омоућавају стабилизацију терцијерне структуре Е</a:t>
            </a:r>
            <a:endParaRPr lang="en-US" sz="1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u="sng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2000" dirty="0" smtClean="0">
                <a:effectLst/>
                <a:latin typeface="Arial" charset="0"/>
              </a:rPr>
              <a:t>Ензим</a:t>
            </a:r>
            <a:r>
              <a:rPr lang="sr-Latn-CS" sz="2000" dirty="0" smtClean="0">
                <a:effectLst/>
                <a:latin typeface="Arial" charset="0"/>
              </a:rPr>
              <a:t>и</a:t>
            </a:r>
            <a:r>
              <a:rPr lang="hr-HR" sz="2000" dirty="0" smtClean="0">
                <a:effectLst/>
                <a:latin typeface="Arial" charset="0"/>
              </a:rPr>
              <a:t> поседуј</a:t>
            </a:r>
            <a:r>
              <a:rPr lang="sr-Latn-CS" sz="2000" dirty="0" smtClean="0">
                <a:effectLst/>
                <a:latin typeface="Arial" charset="0"/>
              </a:rPr>
              <a:t>у </a:t>
            </a:r>
            <a:r>
              <a:rPr lang="sr-Latn-CS" sz="2000" dirty="0" smtClean="0">
                <a:solidFill>
                  <a:srgbClr val="FFFF00"/>
                </a:solidFill>
                <a:effectLst/>
                <a:latin typeface="Arial" charset="0"/>
              </a:rPr>
              <a:t>углавном</a:t>
            </a:r>
            <a:r>
              <a:rPr lang="hr-HR" sz="2000" dirty="0" smtClean="0">
                <a:solidFill>
                  <a:srgbClr val="FFFF00"/>
                </a:solidFill>
                <a:effectLst/>
                <a:latin typeface="Arial" charset="0"/>
              </a:rPr>
              <a:t> једно активно место</a:t>
            </a:r>
            <a:r>
              <a:rPr lang="hr-HR" sz="2000" dirty="0" smtClean="0">
                <a:effectLst/>
                <a:latin typeface="Arial" charset="0"/>
              </a:rPr>
              <a:t>, за које може да се веже само један супстрат</a:t>
            </a:r>
            <a:r>
              <a:rPr lang="sr-Latn-CS" sz="2000" dirty="0" smtClean="0">
                <a:effectLst/>
                <a:latin typeface="Arial" charset="0"/>
              </a:rPr>
              <a:t>, али неки могу имати и више активних места</a:t>
            </a:r>
            <a:endParaRPr lang="en-U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dirty="0" smtClean="0">
                <a:effectLst/>
                <a:latin typeface="Arial" charset="0"/>
              </a:rPr>
              <a:t>С</a:t>
            </a:r>
            <a:r>
              <a:rPr lang="en-US" sz="2000" dirty="0" err="1" smtClean="0">
                <a:effectLst/>
                <a:latin typeface="Arial" charset="0"/>
              </a:rPr>
              <a:t>уп</a:t>
            </a:r>
            <a:r>
              <a:rPr lang="sr-Latn-CS" sz="2000" dirty="0" smtClean="0">
                <a:effectLst/>
                <a:latin typeface="Arial" charset="0"/>
              </a:rPr>
              <a:t>страт се везује за ензим </a:t>
            </a:r>
            <a:r>
              <a:rPr lang="sr-Latn-CS" sz="2400" b="1" dirty="0" smtClean="0">
                <a:solidFill>
                  <a:srgbClr val="FFFF00"/>
                </a:solidFill>
                <a:effectLst/>
                <a:latin typeface="Arial" charset="0"/>
              </a:rPr>
              <a:t>нековалентним везама</a:t>
            </a:r>
            <a:r>
              <a:rPr lang="sr-Latn-CS" sz="2000" dirty="0" smtClean="0">
                <a:effectLst/>
                <a:latin typeface="Arial" charset="0"/>
              </a:rPr>
              <a:t> (електростатске</a:t>
            </a:r>
            <a:r>
              <a:rPr lang="sr-Cyrl-CS" sz="2000" dirty="0" smtClean="0">
                <a:effectLst/>
                <a:latin typeface="Arial" charset="0"/>
              </a:rPr>
              <a:t> везе</a:t>
            </a:r>
            <a:r>
              <a:rPr lang="sr-Latn-CS" sz="2000" dirty="0" smtClean="0">
                <a:effectLst/>
                <a:latin typeface="Arial" charset="0"/>
              </a:rPr>
              <a:t>, јонск</a:t>
            </a:r>
            <a:r>
              <a:rPr lang="sr-Cyrl-CS" sz="2000" dirty="0" smtClean="0">
                <a:effectLst/>
                <a:latin typeface="Arial" charset="0"/>
              </a:rPr>
              <a:t>а привлачења</a:t>
            </a:r>
            <a:r>
              <a:rPr lang="sr-Latn-CS" sz="2000" dirty="0" smtClean="0">
                <a:effectLst/>
                <a:latin typeface="Arial" charset="0"/>
              </a:rPr>
              <a:t>, Van der Wаls</a:t>
            </a:r>
            <a:r>
              <a:rPr lang="sr-Cyrl-CS" sz="2000" dirty="0" smtClean="0">
                <a:effectLst/>
                <a:latin typeface="Arial" charset="0"/>
              </a:rPr>
              <a:t>-</a:t>
            </a:r>
            <a:r>
              <a:rPr lang="sr-Latn-CS" sz="2000" dirty="0" smtClean="0">
                <a:effectLst/>
                <a:latin typeface="Arial" charset="0"/>
              </a:rPr>
              <a:t>ovе</a:t>
            </a:r>
            <a:r>
              <a:rPr lang="sr-Cyrl-CS" sz="2000" dirty="0" smtClean="0">
                <a:effectLst/>
                <a:latin typeface="Arial" charset="0"/>
              </a:rPr>
              <a:t> везе</a:t>
            </a:r>
            <a:r>
              <a:rPr lang="sr-Latn-CS" sz="2000" dirty="0" smtClean="0">
                <a:effectLst/>
                <a:latin typeface="Arial" charset="0"/>
              </a:rPr>
              <a:t>, хидрофобн</a:t>
            </a:r>
            <a:r>
              <a:rPr lang="sr-Cyrl-CS" sz="2000" dirty="0" smtClean="0">
                <a:effectLst/>
                <a:latin typeface="Arial" charset="0"/>
              </a:rPr>
              <a:t>а привлачења</a:t>
            </a:r>
            <a:r>
              <a:rPr lang="sr-Latn-CS" sz="2000" dirty="0" smtClean="0">
                <a:effectLst/>
                <a:latin typeface="Arial" charset="0"/>
              </a:rPr>
              <a:t>)</a:t>
            </a:r>
            <a:endParaRPr lang="en-US" sz="20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u="sng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effectLst/>
                <a:latin typeface="Arial" charset="0"/>
              </a:rPr>
              <a:t>Д</a:t>
            </a:r>
            <a:r>
              <a:rPr lang="hr-HR" sz="2000" dirty="0" smtClean="0">
                <a:effectLst/>
                <a:latin typeface="Arial" charset="0"/>
              </a:rPr>
              <a:t>ва модела</a:t>
            </a:r>
            <a:r>
              <a:rPr lang="sr-Cyrl-CS" sz="2000" dirty="0" smtClean="0">
                <a:effectLst/>
                <a:latin typeface="Arial" charset="0"/>
              </a:rPr>
              <a:t> објашњавају интеракцију између </a:t>
            </a:r>
            <a:r>
              <a:rPr lang="sr-Latn-CS" sz="2000" dirty="0" smtClean="0">
                <a:effectLst/>
                <a:latin typeface="Arial" charset="0"/>
              </a:rPr>
              <a:t>S и Е</a:t>
            </a:r>
            <a:r>
              <a:rPr lang="sr-Cyrl-CS" sz="2000" dirty="0" smtClean="0">
                <a:effectLst/>
                <a:latin typeface="Arial" charset="0"/>
              </a:rPr>
              <a:t>, односно појам</a:t>
            </a:r>
            <a:r>
              <a:rPr lang="hr-HR" sz="2000" dirty="0" smtClean="0">
                <a:effectLst/>
                <a:latin typeface="Arial" charset="0"/>
              </a:rPr>
              <a:t> активног места ензима:  Фишеров  и </a:t>
            </a:r>
            <a:r>
              <a:rPr lang="en-GB" sz="2000" dirty="0" err="1" smtClean="0">
                <a:effectLst/>
                <a:latin typeface="Arial" charset="0"/>
              </a:rPr>
              <a:t>Кошландов</a:t>
            </a:r>
            <a:r>
              <a:rPr lang="en-GB" sz="2000" dirty="0" smtClean="0">
                <a:effectLst/>
                <a:latin typeface="Arial" charset="0"/>
              </a:rPr>
              <a:t> </a:t>
            </a:r>
            <a:r>
              <a:rPr lang="en-GB" sz="2000" dirty="0" err="1" smtClean="0">
                <a:effectLst/>
                <a:latin typeface="Arial" charset="0"/>
              </a:rPr>
              <a:t>модел</a:t>
            </a:r>
            <a:r>
              <a:rPr lang="en-GB" sz="2000" dirty="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000" u="sng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819400" y="228600"/>
            <a:ext cx="34845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FF00"/>
                </a:solidFill>
                <a:latin typeface="Arial" charset="0"/>
              </a:rPr>
              <a:t>Активни регион</a:t>
            </a:r>
            <a:r>
              <a:rPr lang="en-US" sz="32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59"/>
    </mc:Choice>
    <mc:Fallback xmlns="">
      <p:transition spd="slow" advTm="103559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381000" y="914400"/>
            <a:ext cx="8763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sr-Cyrl-CS" sz="2400" b="1" i="1" dirty="0">
                <a:solidFill>
                  <a:srgbClr val="FFFF00"/>
                </a:solidFill>
                <a:latin typeface="Arial" charset="0"/>
                <a:cs typeface="Arial" charset="0"/>
              </a:rPr>
              <a:t>3. Редуктазе – </a:t>
            </a:r>
            <a:r>
              <a:rPr lang="sr-Cyrl-CS" sz="2400" dirty="0">
                <a:solidFill>
                  <a:srgbClr val="FFFF00"/>
                </a:solidFill>
                <a:latin typeface="Arial" charset="0"/>
                <a:cs typeface="Arial" charset="0"/>
              </a:rPr>
              <a:t>редукујуће</a:t>
            </a:r>
            <a:r>
              <a:rPr lang="sr-Cyrl-CS" sz="2400" dirty="0">
                <a:latin typeface="Arial" charset="0"/>
                <a:cs typeface="Arial" charset="0"/>
              </a:rPr>
              <a:t> деловање на </a:t>
            </a:r>
            <a:r>
              <a:rPr lang="sr-Cyrl-CS" sz="2400" dirty="0" smtClean="0">
                <a:latin typeface="Arial" charset="0"/>
                <a:cs typeface="Arial" charset="0"/>
              </a:rPr>
              <a:t>акцептора</a:t>
            </a:r>
            <a:endParaRPr lang="sr-Cyrl-CS" sz="2400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sr-Cyrl-CS" sz="2400" b="1" i="1" dirty="0">
              <a:latin typeface="Arial" charset="0"/>
              <a:cs typeface="Arial" charset="0"/>
            </a:endParaRPr>
          </a:p>
          <a:p>
            <a:pPr marL="800100" lvl="1" indent="-342900"/>
            <a:endParaRPr lang="en-US" sz="2400" b="1" i="1" dirty="0">
              <a:latin typeface="Arial" charset="0"/>
              <a:cs typeface="Arial" charset="0"/>
            </a:endParaRPr>
          </a:p>
          <a:p>
            <a:pPr marL="800100" lvl="1" indent="-342900"/>
            <a:r>
              <a:rPr lang="sr-Cyrl-CS" sz="2400" b="1" i="1" dirty="0">
                <a:solidFill>
                  <a:srgbClr val="FFFF00"/>
                </a:solidFill>
                <a:latin typeface="Arial" charset="0"/>
                <a:cs typeface="Arial" charset="0"/>
              </a:rPr>
              <a:t>4. Пероксидазе</a:t>
            </a:r>
            <a:r>
              <a:rPr lang="sr-Cyrl-CS" sz="2400" b="1" i="1" dirty="0">
                <a:latin typeface="Arial" charset="0"/>
                <a:cs typeface="Arial" charset="0"/>
              </a:rPr>
              <a:t> – </a:t>
            </a:r>
            <a:r>
              <a:rPr lang="sr-Cyrl-CS" sz="2400" dirty="0">
                <a:latin typeface="Arial" charset="0"/>
                <a:cs typeface="Arial" charset="0"/>
              </a:rPr>
              <a:t>користе водоник-пероксид као </a:t>
            </a:r>
          </a:p>
          <a:p>
            <a:pPr marL="800100" lvl="1" indent="-342900"/>
            <a:r>
              <a:rPr lang="sr-Cyrl-CS" sz="2400" dirty="0">
                <a:latin typeface="Arial" charset="0"/>
                <a:cs typeface="Arial" charset="0"/>
              </a:rPr>
              <a:t>оксидационо средство</a:t>
            </a:r>
            <a:r>
              <a:rPr lang="sr-Cyrl-CS" sz="2400" b="1" i="1" dirty="0">
                <a:latin typeface="Arial" charset="0"/>
                <a:cs typeface="Arial" charset="0"/>
              </a:rPr>
              <a:t> </a:t>
            </a:r>
          </a:p>
          <a:p>
            <a:pPr marL="342900" indent="-342900"/>
            <a:endParaRPr lang="sr-Cyrl-CS" dirty="0">
              <a:latin typeface="Arial" charset="0"/>
              <a:cs typeface="Arial" charset="0"/>
            </a:endParaRPr>
          </a:p>
          <a:p>
            <a:pPr marL="342900" indent="-342900"/>
            <a:endParaRPr lang="sr-Cyrl-CS" dirty="0">
              <a:latin typeface="Arial" charset="0"/>
              <a:cs typeface="Arial" charset="0"/>
            </a:endParaRPr>
          </a:p>
          <a:p>
            <a:pPr marL="342900" indent="-342900"/>
            <a:r>
              <a:rPr lang="sr-Cyrl-CS" sz="2400" u="sng" dirty="0">
                <a:latin typeface="Arial" charset="0"/>
                <a:cs typeface="Arial" charset="0"/>
              </a:rPr>
              <a:t>Дијагностички значајни ензими из ове класе су:</a:t>
            </a:r>
            <a:r>
              <a:rPr lang="sr-Cyrl-CS" sz="2400" dirty="0">
                <a:latin typeface="Arial" charset="0"/>
                <a:cs typeface="Arial" charset="0"/>
              </a:rPr>
              <a:t> лактат- дехидрогеназа, каталаза, глукозо-6-фосфат дехидрогеназа</a:t>
            </a:r>
          </a:p>
        </p:txBody>
      </p:sp>
      <p:sp>
        <p:nvSpPr>
          <p:cNvPr id="4813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1. ОКСИДОРЕДУКТАЗЕ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48132" name="Picture 7" descr="300px-Komplex_III">
            <a:hlinkClick r:id="rId3" tooltip="Schematische Darstellung der Cytochrom-c-Reduktase mit den Reaktionen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295400"/>
            <a:ext cx="2971800" cy="29432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4724400" y="3200400"/>
            <a:ext cx="3065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Цитохром ц-редуктаза</a:t>
            </a:r>
            <a:endParaRPr lang="en-US" sz="2000" b="1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8134" name="Picture 10" descr="oks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4724400"/>
            <a:ext cx="4467225" cy="5334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547"/>
    </mc:Choice>
    <mc:Fallback xmlns="">
      <p:transition spd="slow" advTm="92547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2. ТРАНСФЕРАЗЕ</a:t>
            </a:r>
            <a:r>
              <a:rPr lang="en-US" smtClean="0">
                <a:solidFill>
                  <a:srgbClr val="000000"/>
                </a:solidFill>
                <a:effectLst/>
                <a:latin typeface="Arial" charset="0"/>
              </a:rPr>
              <a:t> 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990600"/>
            <a:ext cx="96774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dirty="0" smtClean="0">
                <a:effectLst/>
                <a:latin typeface="Arial" charset="0"/>
              </a:rPr>
              <a:t>Ензими који </a:t>
            </a:r>
            <a:r>
              <a:rPr lang="sr-Cyrl-CS" sz="2000" dirty="0" smtClean="0">
                <a:solidFill>
                  <a:srgbClr val="FFFF00"/>
                </a:solidFill>
                <a:effectLst/>
                <a:latin typeface="Arial" charset="0"/>
              </a:rPr>
              <a:t>омогућавају пренос функционалних група</a:t>
            </a:r>
            <a:r>
              <a:rPr lang="sr-Cyrl-CS" sz="2000" dirty="0" smtClean="0">
                <a:effectLst/>
                <a:latin typeface="Arial" charset="0"/>
              </a:rPr>
              <a:t> са донора на акцептор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>
                <a:effectLst/>
                <a:latin typeface="Arial" charset="0"/>
              </a:rPr>
              <a:t>Према групи чији транспорт омогућавају </a:t>
            </a:r>
            <a:r>
              <a:rPr lang="sr-Cyrl-CS" sz="2000" dirty="0" smtClean="0">
                <a:solidFill>
                  <a:srgbClr val="FFFF00"/>
                </a:solidFill>
                <a:effectLst/>
                <a:latin typeface="Arial" charset="0"/>
              </a:rPr>
              <a:t>деле се на:</a:t>
            </a:r>
            <a:endParaRPr lang="en-US" sz="20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метил</a:t>
            </a:r>
            <a:r>
              <a:rPr lang="sr-Cyrl-CS" sz="1800" dirty="0" smtClean="0">
                <a:effectLst/>
                <a:latin typeface="Arial" charset="0"/>
              </a:rPr>
              <a:t>трансферазе (</a:t>
            </a:r>
            <a:r>
              <a:rPr lang="en-US" sz="1800" dirty="0" smtClean="0">
                <a:effectLst/>
                <a:latin typeface="Arial" charset="0"/>
              </a:rPr>
              <a:t>CH</a:t>
            </a:r>
            <a:r>
              <a:rPr lang="en-US" sz="1800" baseline="-25000" dirty="0" smtClean="0">
                <a:effectLst/>
                <a:latin typeface="Arial" charset="0"/>
              </a:rPr>
              <a:t>3</a:t>
            </a:r>
            <a:r>
              <a:rPr lang="en-US" sz="1800" dirty="0" smtClean="0">
                <a:effectLst/>
                <a:latin typeface="Arial" charset="0"/>
              </a:rPr>
              <a:t>)</a:t>
            </a:r>
            <a:r>
              <a:rPr lang="sr-Cyrl-CS" sz="1800" dirty="0" smtClean="0">
                <a:effectLst/>
                <a:latin typeface="Arial" charset="0"/>
              </a:rPr>
              <a:t>, </a:t>
            </a:r>
            <a:endParaRPr lang="en-US" sz="18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ацил</a:t>
            </a:r>
            <a:r>
              <a:rPr lang="sr-Cyrl-CS" sz="1800" dirty="0" smtClean="0">
                <a:effectLst/>
                <a:latin typeface="Arial" charset="0"/>
              </a:rPr>
              <a:t>трансферазе</a:t>
            </a:r>
            <a:r>
              <a:rPr lang="en-US" sz="1800" dirty="0" smtClean="0">
                <a:effectLst/>
                <a:latin typeface="Arial" charset="0"/>
              </a:rPr>
              <a:t> (</a:t>
            </a:r>
            <a:r>
              <a:rPr lang="sr-Cyrl-CS" sz="1800" dirty="0" smtClean="0">
                <a:effectLst/>
                <a:latin typeface="Arial" charset="0"/>
              </a:rPr>
              <a:t>остатке масних киселина), </a:t>
            </a:r>
            <a:endParaRPr lang="en-US" sz="18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амино</a:t>
            </a:r>
            <a:r>
              <a:rPr lang="sr-Cyrl-CS" sz="1800" dirty="0" smtClean="0">
                <a:effectLst/>
                <a:latin typeface="Arial" charset="0"/>
              </a:rPr>
              <a:t>трансферазе (</a:t>
            </a:r>
            <a:r>
              <a:rPr lang="en-US" sz="1800" dirty="0" smtClean="0">
                <a:effectLst/>
                <a:latin typeface="Arial" charset="0"/>
              </a:rPr>
              <a:t>NH</a:t>
            </a:r>
            <a:r>
              <a:rPr lang="en-US" sz="1800" baseline="-25000" dirty="0" smtClean="0">
                <a:effectLst/>
                <a:latin typeface="Arial" charset="0"/>
              </a:rPr>
              <a:t>3</a:t>
            </a:r>
            <a:r>
              <a:rPr lang="en-US" sz="1800" dirty="0" smtClean="0">
                <a:effectLst/>
                <a:latin typeface="Arial" charset="0"/>
              </a:rPr>
              <a:t> -</a:t>
            </a:r>
            <a:r>
              <a:rPr lang="sr-Cyrl-CS" sz="1800" dirty="0" smtClean="0">
                <a:effectLst/>
                <a:latin typeface="Arial" charset="0"/>
              </a:rPr>
              <a:t>трансаминазе), </a:t>
            </a:r>
            <a:endParaRPr lang="en-US" sz="1800" dirty="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фосфо</a:t>
            </a:r>
            <a:r>
              <a:rPr lang="sr-Cyrl-CS" sz="1800" dirty="0" smtClean="0">
                <a:effectLst/>
                <a:latin typeface="Arial" charset="0"/>
              </a:rPr>
              <a:t>трансферазе (</a:t>
            </a:r>
            <a:r>
              <a:rPr lang="en-US" sz="1800" dirty="0" smtClean="0">
                <a:effectLst/>
                <a:latin typeface="Arial" charset="0"/>
              </a:rPr>
              <a:t>PO</a:t>
            </a:r>
            <a:r>
              <a:rPr lang="en-US" sz="1800" baseline="-25000" dirty="0" smtClean="0">
                <a:effectLst/>
                <a:latin typeface="Arial" charset="0"/>
              </a:rPr>
              <a:t>4</a:t>
            </a:r>
            <a:r>
              <a:rPr lang="en-US" sz="1800" baseline="30000" dirty="0" smtClean="0">
                <a:effectLst/>
                <a:latin typeface="Arial" charset="0"/>
              </a:rPr>
              <a:t>-</a:t>
            </a:r>
            <a:r>
              <a:rPr lang="en-US" sz="1800" dirty="0" smtClean="0">
                <a:effectLst/>
                <a:latin typeface="Arial" charset="0"/>
              </a:rPr>
              <a:t>) – </a:t>
            </a:r>
            <a:r>
              <a:rPr lang="sr-Cyrl-CS" sz="1800" dirty="0" smtClean="0">
                <a:effectLst/>
                <a:latin typeface="Arial" charset="0"/>
              </a:rPr>
              <a:t>фосфотрансферазе које преносе фосфатну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dirty="0" smtClean="0">
                <a:effectLst/>
                <a:latin typeface="Arial" charset="0"/>
              </a:rPr>
              <a:t>     групу са </a:t>
            </a:r>
            <a:r>
              <a:rPr lang="en-US" sz="1800" dirty="0" smtClean="0">
                <a:effectLst/>
                <a:latin typeface="Arial" charset="0"/>
              </a:rPr>
              <a:t>ATP </a:t>
            </a:r>
            <a:r>
              <a:rPr lang="sr-Cyrl-CS" sz="1800" dirty="0" smtClean="0">
                <a:effectLst/>
                <a:latin typeface="Arial" charset="0"/>
              </a:rPr>
              <a:t>на једињење се називају </a:t>
            </a: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КИНАЗЕ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effectLst/>
                <a:latin typeface="Arial" charset="0"/>
              </a:rPr>
              <a:t>Трансалдолазе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effectLst/>
                <a:latin typeface="Arial" charset="0"/>
              </a:rPr>
              <a:t>Транскетолазе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dirty="0" smtClean="0">
                <a:solidFill>
                  <a:schemeClr val="hlink"/>
                </a:solidFill>
                <a:effectLst/>
                <a:latin typeface="Arial" charset="0"/>
              </a:rPr>
              <a:t>Глукозил</a:t>
            </a:r>
            <a:r>
              <a:rPr lang="sr-Cyrl-CS" sz="1800" dirty="0" smtClean="0">
                <a:effectLst/>
                <a:latin typeface="Arial" charset="0"/>
              </a:rPr>
              <a:t>-трансферазе</a:t>
            </a:r>
            <a:r>
              <a:rPr lang="sr-Cyrl-CS" sz="1600" dirty="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1600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800" u="sng" dirty="0" smtClean="0">
                <a:solidFill>
                  <a:srgbClr val="FFFF00"/>
                </a:solidFill>
                <a:effectLst/>
                <a:latin typeface="Arial" charset="0"/>
              </a:rPr>
              <a:t>Дијагностички значајни ензими из ове класе су:</a:t>
            </a:r>
            <a:r>
              <a:rPr lang="sr-Latn-CS" sz="1800" u="sng" dirty="0" smtClean="0">
                <a:solidFill>
                  <a:srgbClr val="FFFF00"/>
                </a:solidFill>
                <a:effectLst/>
                <a:latin typeface="Arial" charset="0"/>
              </a:rPr>
              <a:t> AST, ALT, </a:t>
            </a:r>
            <a:r>
              <a:rPr lang="el-GR" sz="1800" u="sng" dirty="0" smtClean="0"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γ</a:t>
            </a:r>
            <a:r>
              <a:rPr lang="sr-Latn-CS" sz="1800" u="sng" dirty="0" smtClean="0">
                <a:solidFill>
                  <a:srgbClr val="FFFF00"/>
                </a:solidFill>
                <a:effectLst/>
                <a:latin typeface="Arial" charset="0"/>
              </a:rPr>
              <a:t>-GT</a:t>
            </a:r>
            <a:r>
              <a:rPr lang="en-US" sz="1800" dirty="0" smtClean="0">
                <a:solidFill>
                  <a:schemeClr val="folHlink"/>
                </a:solidFill>
                <a:effectLst/>
                <a:latin typeface="Arial" charset="0"/>
              </a:rPr>
              <a:t> </a:t>
            </a:r>
            <a:endParaRPr lang="sr-Cyrl-CS" sz="1800" dirty="0" smtClean="0">
              <a:solidFill>
                <a:schemeClr val="folHlink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chemeClr val="folHlink"/>
              </a:solidFill>
              <a:effectLst/>
              <a:latin typeface="Arial" charset="0"/>
            </a:endParaRPr>
          </a:p>
        </p:txBody>
      </p:sp>
      <p:pic>
        <p:nvPicPr>
          <p:cNvPr id="49156" name="Picture 9" descr="l2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038600"/>
            <a:ext cx="6629400" cy="21669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09"/>
    </mc:Choice>
    <mc:Fallback xmlns="">
      <p:transition spd="slow" advTm="90909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49225"/>
            <a:ext cx="8229600" cy="1139825"/>
          </a:xfrm>
        </p:spPr>
        <p:txBody>
          <a:bodyPr/>
          <a:lstStyle/>
          <a:p>
            <a:pPr marL="838200" indent="-838200"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3. ХИДРОЛАЗЕ</a:t>
            </a:r>
            <a:endParaRPr lang="en-US" sz="40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60438"/>
            <a:ext cx="8915400" cy="55927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Катализују </a:t>
            </a:r>
            <a:r>
              <a:rPr lang="sr-Cyrl-CS" sz="1800" smtClean="0">
                <a:solidFill>
                  <a:srgbClr val="FFFF00"/>
                </a:solidFill>
                <a:effectLst/>
                <a:latin typeface="Arial" charset="0"/>
              </a:rPr>
              <a:t>разлагање органских материја</a:t>
            </a:r>
            <a:r>
              <a:rPr lang="sr-Cyrl-CS" sz="1800" smtClean="0">
                <a:effectLst/>
                <a:latin typeface="Arial" charset="0"/>
              </a:rPr>
              <a:t> </a:t>
            </a:r>
            <a:r>
              <a:rPr lang="sr-Cyrl-CS" sz="1800" u="sng" smtClean="0">
                <a:effectLst/>
                <a:latin typeface="Arial" charset="0"/>
              </a:rPr>
              <a:t>(РАСКИДАЊЕ ХЕМИЈСКЕ ВЕЗЕ)</a:t>
            </a:r>
            <a:r>
              <a:rPr lang="sr-Cyrl-CS" sz="1800" smtClean="0">
                <a:effectLst/>
                <a:latin typeface="Arial" charset="0"/>
              </a:rPr>
              <a:t> уз учешће молекула воде -  ХИДРОЛИЗА, хидролитичко разлагање</a:t>
            </a:r>
          </a:p>
          <a:p>
            <a:pPr eaLnBrk="1" hangingPunct="1">
              <a:lnSpc>
                <a:spcPct val="80000"/>
              </a:lnSpc>
            </a:pPr>
            <a:endParaRPr lang="sr-Cyrl-C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effectLst/>
                <a:latin typeface="Arial" charset="0"/>
              </a:rPr>
              <a:t>A–B + H</a:t>
            </a:r>
            <a:r>
              <a:rPr lang="en-US" sz="1800" baseline="-25000" smtClean="0">
                <a:effectLst/>
                <a:latin typeface="Arial" charset="0"/>
              </a:rPr>
              <a:t>2</a:t>
            </a:r>
            <a:r>
              <a:rPr lang="en-US" sz="1800" smtClean="0">
                <a:effectLst/>
                <a:latin typeface="Arial" charset="0"/>
              </a:rPr>
              <a:t>O → A–OH + B–H </a:t>
            </a:r>
          </a:p>
          <a:p>
            <a:pPr eaLnBrk="1" hangingPunct="1">
              <a:lnSpc>
                <a:spcPct val="80000"/>
              </a:lnSpc>
            </a:pPr>
            <a:endParaRPr lang="sr-Cyrl-C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Према тривијалној класификацији могу бити: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>
                <a:effectLst/>
                <a:latin typeface="Arial" charset="0"/>
              </a:rPr>
              <a:t>Карбохидр</a:t>
            </a:r>
            <a:r>
              <a:rPr lang="sr-Cyrl-CS" sz="1800" smtClean="0">
                <a:effectLst/>
                <a:latin typeface="Arial" charset="0"/>
              </a:rPr>
              <a:t>ол</a:t>
            </a:r>
            <a:r>
              <a:rPr lang="en-US" sz="1800" smtClean="0">
                <a:effectLst/>
                <a:latin typeface="Arial" charset="0"/>
              </a:rPr>
              <a:t>азе</a:t>
            </a:r>
            <a:r>
              <a:rPr lang="sr-Cyrl-CS" sz="1800" smtClean="0">
                <a:effectLst/>
                <a:latin typeface="Arial" charset="0"/>
              </a:rPr>
              <a:t> (раскидају гликозидне везе)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>
                <a:effectLst/>
                <a:latin typeface="Arial" charset="0"/>
              </a:rPr>
              <a:t>Естеразе</a:t>
            </a:r>
            <a:r>
              <a:rPr lang="sr-Cyrl-CS" sz="1800" smtClean="0">
                <a:effectLst/>
                <a:latin typeface="Arial" charset="0"/>
              </a:rPr>
              <a:t> (естарска веза)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Рибонуклеазе (естарска веза)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Фосфатазе (естарска веза)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Липазе (естарска веза)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Фосфолипазе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Фосфодиестеразе</a:t>
            </a:r>
          </a:p>
          <a:p>
            <a:pPr lvl="1" eaLnBrk="1" hangingPunct="1">
              <a:lnSpc>
                <a:spcPct val="80000"/>
              </a:lnSpc>
            </a:pPr>
            <a:endParaRPr lang="sr-Cyrl-CS" sz="1800" smtClean="0">
              <a:effectLst/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1800" smtClean="0">
                <a:effectLst/>
                <a:latin typeface="Arial" charset="0"/>
              </a:rPr>
              <a:t>Протеазе</a:t>
            </a:r>
            <a:r>
              <a:rPr lang="sr-Cyrl-CS" sz="1800" smtClean="0">
                <a:effectLst/>
                <a:latin typeface="Arial" charset="0"/>
              </a:rPr>
              <a:t>-пептидазе (пептидна веза)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Гликозидазе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Амидазе</a:t>
            </a:r>
          </a:p>
          <a:p>
            <a:pPr eaLnBrk="1" hangingPunct="1">
              <a:lnSpc>
                <a:spcPct val="80000"/>
              </a:lnSpc>
            </a:pPr>
            <a:endParaRPr lang="sr-Cyrl-C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800" u="sng" smtClean="0">
                <a:solidFill>
                  <a:srgbClr val="FFFF00"/>
                </a:solidFill>
                <a:effectLst/>
                <a:latin typeface="Arial" charset="0"/>
              </a:rPr>
              <a:t>Значајни ензими из ове класе су: пепсин, трипсин, химотропсин, амилаза, панкреасна липаза, алкална и кисела фосфатаза</a:t>
            </a:r>
            <a:endParaRPr lang="en-US" sz="1800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50180" name="Picture 4" descr="glikozid hidroksilaz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082925"/>
            <a:ext cx="41910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502"/>
    </mc:Choice>
    <mc:Fallback xmlns="">
      <p:transition spd="slow" advTm="122502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286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4. ЛИАЗЕ</a:t>
            </a:r>
            <a:r>
              <a:rPr lang="en-U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686800" cy="4525963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Катализују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одвајање неке групе или раскидање хемијских веза нехидролитичким путем при чему настаје двострука веза</a:t>
            </a:r>
            <a:r>
              <a:rPr lang="sr-Cyrl-CS" sz="2400" smtClean="0">
                <a:effectLst/>
                <a:latin typeface="Arial" charset="0"/>
              </a:rPr>
              <a:t>, или обезбеђују припајање неке групе на двоструку везу: </a:t>
            </a: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декарбоксилазе (раскида се С-С веза)</a:t>
            </a: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дехидратазе (раскида се С-О веза)</a:t>
            </a:r>
          </a:p>
          <a:p>
            <a:pPr eaLnBrk="1" hangingPunct="1"/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Дијагностички значајни ензими из ове класе су АЛДОЛАЗЕ</a:t>
            </a:r>
            <a:r>
              <a:rPr lang="en-US" sz="2400" smtClean="0">
                <a:effectLst/>
                <a:latin typeface="Arial" charset="0"/>
              </a:rPr>
              <a:t> (</a:t>
            </a:r>
            <a:r>
              <a:rPr lang="sr-Cyrl-CS" sz="2400" smtClean="0">
                <a:effectLst/>
                <a:latin typeface="Arial" charset="0"/>
              </a:rPr>
              <a:t>настанак алдо или кето групе)</a:t>
            </a: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51204" name="Picture 8" descr="Beta-D-fructose-1,6-bisphosphate wpmp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25" y="4591050"/>
            <a:ext cx="1666875" cy="14287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51205" name="Picture 11" descr="D-glyceraldehyde-3-phosphate wpmp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572000"/>
            <a:ext cx="838200" cy="12668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51206" name="Picture 14" descr="Glycerone-phosphate wpmp.pn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6600" y="4495800"/>
            <a:ext cx="762000" cy="14287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1207" name="Rectangle 29"/>
          <p:cNvSpPr>
            <a:spLocks noChangeArrowheads="1"/>
          </p:cNvSpPr>
          <p:nvPr/>
        </p:nvSpPr>
        <p:spPr bwMode="auto">
          <a:xfrm>
            <a:off x="0" y="214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08" name="Text Box 42"/>
          <p:cNvSpPr txBox="1">
            <a:spLocks noChangeArrowheads="1"/>
          </p:cNvSpPr>
          <p:nvPr/>
        </p:nvSpPr>
        <p:spPr bwMode="auto">
          <a:xfrm>
            <a:off x="152400" y="6248400"/>
            <a:ext cx="2919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Beta-D- fruktozo</a:t>
            </a:r>
            <a:r>
              <a:rPr lang="sr-Cyrl-CS" sz="1600" b="1">
                <a:latin typeface="Arial" charset="0"/>
              </a:rPr>
              <a:t>-</a:t>
            </a:r>
            <a:r>
              <a:rPr lang="en-US" sz="1600" b="1">
                <a:latin typeface="Arial" charset="0"/>
              </a:rPr>
              <a:t>1,6</a:t>
            </a:r>
            <a:r>
              <a:rPr lang="sr-Cyrl-CS" sz="1600" b="1">
                <a:latin typeface="Arial" charset="0"/>
              </a:rPr>
              <a:t>-</a:t>
            </a:r>
            <a:r>
              <a:rPr lang="en-US" sz="1600" b="1">
                <a:latin typeface="Arial" charset="0"/>
              </a:rPr>
              <a:t>bifosfat</a:t>
            </a:r>
          </a:p>
        </p:txBody>
      </p:sp>
      <p:sp>
        <p:nvSpPr>
          <p:cNvPr id="51209" name="Text Box 43"/>
          <p:cNvSpPr txBox="1">
            <a:spLocks noChangeArrowheads="1"/>
          </p:cNvSpPr>
          <p:nvPr/>
        </p:nvSpPr>
        <p:spPr bwMode="auto">
          <a:xfrm>
            <a:off x="4038600" y="6156325"/>
            <a:ext cx="227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Gliceraldehid-3-fosfat</a:t>
            </a:r>
          </a:p>
        </p:txBody>
      </p:sp>
      <p:sp>
        <p:nvSpPr>
          <p:cNvPr id="51210" name="Text Box 44"/>
          <p:cNvSpPr txBox="1">
            <a:spLocks noChangeArrowheads="1"/>
          </p:cNvSpPr>
          <p:nvPr/>
        </p:nvSpPr>
        <p:spPr bwMode="auto">
          <a:xfrm>
            <a:off x="6553200" y="6156325"/>
            <a:ext cx="2454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Dihidroksiaceton-fosfat</a:t>
            </a:r>
          </a:p>
        </p:txBody>
      </p:sp>
      <p:sp>
        <p:nvSpPr>
          <p:cNvPr id="51211" name="Line 45"/>
          <p:cNvSpPr>
            <a:spLocks noChangeShapeType="1"/>
          </p:cNvSpPr>
          <p:nvPr/>
        </p:nvSpPr>
        <p:spPr bwMode="auto">
          <a:xfrm>
            <a:off x="2743200" y="5181600"/>
            <a:ext cx="1524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12" name="Text Box 46"/>
          <p:cNvSpPr txBox="1">
            <a:spLocks noChangeArrowheads="1"/>
          </p:cNvSpPr>
          <p:nvPr/>
        </p:nvSpPr>
        <p:spPr bwMode="auto">
          <a:xfrm>
            <a:off x="6080125" y="4767263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51213" name="Text Box 47"/>
          <p:cNvSpPr txBox="1">
            <a:spLocks noChangeArrowheads="1"/>
          </p:cNvSpPr>
          <p:nvPr/>
        </p:nvSpPr>
        <p:spPr bwMode="auto">
          <a:xfrm>
            <a:off x="2667000" y="4541838"/>
            <a:ext cx="186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mic Sans MS" pitchFamily="66" charset="0"/>
              </a:rPr>
              <a:t>ALDOLAZA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556"/>
    </mc:Choice>
    <mc:Fallback xmlns="">
      <p:transition spd="slow" advTm="79556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5. ИЗОМЕРАЗЕ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Омогућавају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стварање различитих изомера</a:t>
            </a:r>
            <a:r>
              <a:rPr lang="sr-Cyrl-CS" sz="2400" smtClean="0">
                <a:effectLst/>
                <a:latin typeface="Arial" charset="0"/>
              </a:rPr>
              <a:t> (нпр. оптичких, цис-транс...)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Изомери су једињења која имају исти хемијски састав и молекулску масу, а разликују се по положају хемијских група услед чега се разликују по неким физичким и хемијским особинама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Епимеразе</a:t>
            </a:r>
            <a:r>
              <a:rPr lang="sr-Cyrl-CS" sz="2000" b="1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делују на супстрате са више асиметричних атома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b="1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Рацемазе</a:t>
            </a:r>
            <a:r>
              <a:rPr lang="sr-Cyrl-CS" sz="2000" b="1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делују на супстрате са једним асиметричним атомом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Мутазе</a:t>
            </a:r>
            <a:r>
              <a:rPr lang="sr-Cyrl-CS" sz="2000" smtClean="0">
                <a:effectLst/>
                <a:latin typeface="Arial" charset="0"/>
              </a:rPr>
              <a:t> катализују интрамолекуларни премештај функционалне групе са једног на други положај</a:t>
            </a:r>
            <a:endParaRPr lang="en-US" sz="2000" smtClean="0">
              <a:effectLst/>
              <a:latin typeface="Arial" charset="0"/>
            </a:endParaRPr>
          </a:p>
        </p:txBody>
      </p:sp>
      <p:pic>
        <p:nvPicPr>
          <p:cNvPr id="52228" name="Picture 5" descr="Mutaz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848225"/>
            <a:ext cx="79248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559"/>
    </mc:Choice>
    <mc:Fallback xmlns="">
      <p:transition spd="slow" advTm="55559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-2286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6. ЛИГАЗЕ (синтетазе)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12838"/>
            <a:ext cx="8686800" cy="4525962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Омогућавају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стварање хемијских веза</a:t>
            </a:r>
            <a:r>
              <a:rPr lang="sr-Cyrl-CS" sz="2400" smtClean="0">
                <a:effectLst/>
                <a:latin typeface="Arial" charset="0"/>
              </a:rPr>
              <a:t> између атома угљеник</a:t>
            </a:r>
            <a:r>
              <a:rPr lang="en-US" sz="2400" smtClean="0">
                <a:effectLst/>
                <a:latin typeface="Arial" charset="0"/>
              </a:rPr>
              <a:t>a</a:t>
            </a:r>
            <a:r>
              <a:rPr lang="sr-Cyrl-CS" sz="2400" smtClean="0">
                <a:effectLst/>
                <a:latin typeface="Arial" charset="0"/>
              </a:rPr>
              <a:t> и кисеоника</a:t>
            </a:r>
            <a:r>
              <a:rPr lang="en-US" sz="2400" smtClean="0">
                <a:effectLst/>
                <a:latin typeface="Arial" charset="0"/>
              </a:rPr>
              <a:t>, </a:t>
            </a:r>
            <a:r>
              <a:rPr lang="sr-Cyrl-CS" sz="2400" smtClean="0">
                <a:effectLst/>
                <a:latin typeface="Arial" charset="0"/>
              </a:rPr>
              <a:t>азота, сумпора, као и између угљеникових атома</a:t>
            </a: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Катализују процесе биосинтезе органских једињења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Назив лигазе потиче од латинске речи </a:t>
            </a:r>
            <a:r>
              <a:rPr lang="sr-Latn-CS" sz="2400" b="1" i="1" smtClean="0">
                <a:effectLst/>
                <a:latin typeface="Arial" charset="0"/>
              </a:rPr>
              <a:t>ligare</a:t>
            </a:r>
            <a:r>
              <a:rPr lang="sr-Latn-CS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што значи повезати</a:t>
            </a:r>
          </a:p>
          <a:p>
            <a:pPr eaLnBrk="1" hangingPunct="1"/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Захтевају присуство </a:t>
            </a: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ATP!!!!</a:t>
            </a:r>
            <a:endParaRPr lang="sr-Cyrl-C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53252" name="Picture 5" descr="File:DNA Ligas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14800"/>
            <a:ext cx="914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79"/>
    </mc:Choice>
    <mc:Fallback xmlns="">
      <p:transition spd="slow" advTm="58079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9067800" cy="5638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Ензими у плазми се могу поделити на две велике групе: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000" smtClean="0">
                <a:effectLst/>
                <a:latin typeface="Arial" charset="0"/>
              </a:rPr>
              <a:t>Функционалне и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000" smtClean="0">
                <a:effectLst/>
                <a:latin typeface="Arial" charset="0"/>
              </a:rPr>
              <a:t>Нефункционалне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sz="2000" u="sng" smtClean="0"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ФУНКЦИОНАЛНИ ЕНЗИМИ КРВНЕ ПЛАЗМЕ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smtClean="0">
                <a:effectLst/>
                <a:latin typeface="Arial" charset="0"/>
              </a:rPr>
              <a:t>У  крви се налазе у активном облику, у плазми су присутни њихови супстрати и ови ензими у плазми имају неку физиолошку функцију. 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У ову групу ензима спадају:</a:t>
            </a:r>
            <a:r>
              <a:rPr lang="sr-Cyrl-CS" sz="240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ензими коагулације крви,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липопротеинска липаза,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псеудохолин-естераза и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холестерол лецитин ацил 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b="1" smtClean="0">
                <a:solidFill>
                  <a:srgbClr val="FFFF00"/>
                </a:solidFill>
                <a:effectLst/>
                <a:latin typeface="Arial" charset="0"/>
              </a:rPr>
              <a:t>       трансфераза (LCAT)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400" b="1" smtClean="0">
              <a:solidFill>
                <a:srgbClr val="FFFF00"/>
              </a:solidFill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175"/>
            <a:ext cx="8229600" cy="606425"/>
          </a:xfrm>
          <a:noFill/>
        </p:spPr>
        <p:txBody>
          <a:bodyPr anchorCtr="1"/>
          <a:lstStyle/>
          <a:p>
            <a:pPr eaLnBrk="1" hangingPunct="1"/>
            <a:r>
              <a:rPr lang="sr-Cyrl-CS" sz="3600" b="0" smtClean="0">
                <a:solidFill>
                  <a:srgbClr val="FFFF00"/>
                </a:solidFill>
                <a:effectLst/>
                <a:latin typeface="Arial" charset="0"/>
              </a:rPr>
              <a:t>ДИЈАГНОСТИЧКИ ВАЖНИ ЕНЗИМИ</a:t>
            </a:r>
            <a:endParaRPr lang="en-US" sz="3600" b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54276" name="Picture 6" descr="bjc4600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15"/>
    </mc:Choice>
    <mc:Fallback xmlns="">
      <p:transition spd="slow" advTm="67115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"/>
            <a:ext cx="8534400" cy="6019800"/>
          </a:xfrm>
        </p:spPr>
        <p:txBody>
          <a:bodyPr/>
          <a:lstStyle/>
          <a:p>
            <a:pPr eaLnBrk="1" hangingPunct="1"/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НЕФУНКЦИОНАЛНИ ЕНЗИМИ КРВНЕ ПЛАЗМЕ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своје дејство осварују примарно интрацелуларно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они немају своју физиолошку улогу у плазми</a:t>
            </a:r>
          </a:p>
          <a:p>
            <a:pPr lvl="1" eaLnBrk="1" hangingPunct="1"/>
            <a:endParaRPr lang="en-US" sz="24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По пореклу нефункционални ензими могу бити: </a:t>
            </a:r>
          </a:p>
          <a:p>
            <a:pPr lvl="1" eaLnBrk="1" hangingPunct="1"/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прави интрацелуларни ензими</a:t>
            </a:r>
            <a:r>
              <a:rPr lang="sr-Cyrl-CS" sz="2400" smtClean="0">
                <a:effectLst/>
                <a:latin typeface="Arial" charset="0"/>
              </a:rPr>
              <a:t> (лактат-дехидрогеназа, креатин-киназа, алкална фосфатаза...)</a:t>
            </a:r>
          </a:p>
          <a:p>
            <a:pPr lvl="1" eaLnBrk="1" hangingPunct="1"/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ензими егзокриних секрета</a:t>
            </a:r>
            <a:r>
              <a:rPr lang="sr-Cyrl-CS" sz="2400" smtClean="0">
                <a:effectLst/>
                <a:latin typeface="Arial" charset="0"/>
              </a:rPr>
              <a:t> (кисела фосфатаза, панкреасна амилаза, панкреасна липаза...) </a:t>
            </a:r>
          </a:p>
          <a:p>
            <a:pPr lvl="1" eaLnBrk="1" hangingPunct="1"/>
            <a:endParaRPr lang="sr-Cyrl-CS" sz="24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Повишене вредности активности ових ензима у плазми могу да укажу на оштећење ткива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561"/>
    </mc:Choice>
    <mc:Fallback xmlns="">
      <p:transition spd="slow" advTm="91561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5821363"/>
          </a:xfrm>
        </p:spPr>
        <p:txBody>
          <a:bodyPr/>
          <a:lstStyle/>
          <a:p>
            <a:pPr eaLnBrk="1" hangingPunct="1"/>
            <a:r>
              <a:rPr lang="sr-Cyrl-CS" sz="2000" smtClean="0">
                <a:effectLst/>
                <a:latin typeface="Arial" charset="0"/>
              </a:rPr>
              <a:t>Као дијагностички параметри се могу користити</a:t>
            </a:r>
            <a:r>
              <a:rPr lang="en-US" sz="2000" smtClean="0">
                <a:effectLst/>
                <a:latin typeface="Arial" charset="0"/>
              </a:rPr>
              <a:t>:</a:t>
            </a:r>
            <a:r>
              <a:rPr lang="sr-Cyrl-CS" sz="2000" smtClean="0">
                <a:effectLst/>
                <a:latin typeface="Arial" charset="0"/>
              </a:rPr>
              <a:t> </a:t>
            </a:r>
          </a:p>
          <a:p>
            <a:pPr lvl="1" eaLnBrk="1" hangingPunct="1"/>
            <a:r>
              <a:rPr lang="sr-Cyrl-CS" sz="2000" smtClean="0">
                <a:effectLst/>
                <a:latin typeface="Arial" charset="0"/>
              </a:rPr>
              <a:t>промене нивоа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АКТИВНОСТИ</a:t>
            </a:r>
            <a:r>
              <a:rPr lang="sr-Cyrl-CS" sz="2000" smtClean="0">
                <a:effectLst/>
                <a:latin typeface="Arial" charset="0"/>
              </a:rPr>
              <a:t> ензима у плазми</a:t>
            </a:r>
          </a:p>
          <a:p>
            <a:pPr lvl="1" eaLnBrk="1" hangingPunct="1"/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ПРИСУСТВО ИНТРАЦЕЛУЛАРНИХ</a:t>
            </a:r>
            <a:r>
              <a:rPr lang="sr-Cyrl-CS" sz="2000" smtClean="0">
                <a:effectLst/>
                <a:latin typeface="Arial" charset="0"/>
              </a:rPr>
              <a:t> ензима у плазми </a:t>
            </a:r>
          </a:p>
          <a:p>
            <a:pPr lvl="1" eaLnBrk="1" hangingPunct="1"/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Изоензими</a:t>
            </a:r>
            <a:r>
              <a:rPr lang="sr-Cyrl-CS" sz="2000" smtClean="0">
                <a:effectLst/>
                <a:latin typeface="Arial" charset="0"/>
              </a:rPr>
              <a:t> - вредности различитих облика једног истог ензима у плазми се могу разликовати код оштећења једног органа</a:t>
            </a:r>
            <a:r>
              <a:rPr lang="sr-Cyrl-CS" smtClean="0">
                <a:effectLst/>
                <a:latin typeface="Arial" charset="0"/>
              </a:rPr>
              <a:t> (</a:t>
            </a:r>
            <a:r>
              <a:rPr lang="en-US" sz="2400" smtClean="0">
                <a:effectLst/>
                <a:latin typeface="Arial" charset="0"/>
              </a:rPr>
              <a:t>CK-MB </a:t>
            </a:r>
            <a:r>
              <a:rPr lang="sr-Cyrl-CS" sz="2400" smtClean="0">
                <a:effectLst/>
                <a:latin typeface="Arial" charset="0"/>
              </a:rPr>
              <a:t>и</a:t>
            </a:r>
            <a:r>
              <a:rPr lang="en-US" sz="2400" smtClean="0">
                <a:effectLst/>
                <a:latin typeface="Arial" charset="0"/>
              </a:rPr>
              <a:t> LDH1</a:t>
            </a:r>
            <a:r>
              <a:rPr lang="sr-Cyrl-CS" sz="2400" smtClean="0">
                <a:effectLst/>
                <a:latin typeface="Arial" charset="0"/>
              </a:rPr>
              <a:t> </a:t>
            </a:r>
            <a:r>
              <a:rPr lang="en-US" sz="2400" smtClean="0">
                <a:effectLst/>
                <a:latin typeface="Arial" charset="0"/>
              </a:rPr>
              <a:t>–</a:t>
            </a:r>
            <a:r>
              <a:rPr lang="sr-Cyrl-CS" sz="2400" smtClean="0">
                <a:effectLst/>
                <a:latin typeface="Arial" charset="0"/>
              </a:rPr>
              <a:t> указују на инфаркт миокарда)</a:t>
            </a: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89263"/>
            <a:ext cx="9144000" cy="386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132"/>
    </mc:Choice>
    <mc:Fallback xmlns="">
      <p:transition spd="slow" advTm="102132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u="sng" smtClean="0">
                <a:solidFill>
                  <a:srgbClr val="FFFF00"/>
                </a:solidFill>
                <a:effectLst/>
                <a:latin typeface="Arial" charset="0"/>
              </a:rPr>
              <a:t>Плазма 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200" b="1" u="sng" smtClean="0">
                <a:effectLst/>
                <a:latin typeface="Arial" charset="0"/>
              </a:rPr>
              <a:t>Плазма</a:t>
            </a:r>
            <a:r>
              <a:rPr lang="sr-Cyrl-CS" sz="2200" smtClean="0">
                <a:effectLst/>
                <a:latin typeface="Arial" charset="0"/>
              </a:rPr>
              <a:t> је </a:t>
            </a:r>
            <a:r>
              <a:rPr lang="sr-Cyrl-CS" sz="2200" smtClean="0">
                <a:solidFill>
                  <a:srgbClr val="FFFF00"/>
                </a:solidFill>
                <a:effectLst/>
                <a:latin typeface="Arial" charset="0"/>
              </a:rPr>
              <a:t>течан део</a:t>
            </a:r>
            <a:r>
              <a:rPr lang="sr-Cyrl-CS" sz="2200" smtClean="0">
                <a:effectLst/>
                <a:latin typeface="Arial" charset="0"/>
              </a:rPr>
              <a:t> крви који се добија када приликом вађења крви пацијенту, у епрувету у коју се вади крв, </a:t>
            </a:r>
            <a:r>
              <a:rPr lang="sr-Cyrl-CS" sz="2200" smtClean="0">
                <a:solidFill>
                  <a:srgbClr val="FFFF00"/>
                </a:solidFill>
                <a:effectLst/>
                <a:latin typeface="Arial" charset="0"/>
              </a:rPr>
              <a:t>додамо антикоагулантно средство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200" smtClean="0">
                <a:effectLst/>
                <a:latin typeface="Arial" charset="0"/>
              </a:rPr>
              <a:t>После стајања и центрифугирања крви издваја се плазма – течни део крви (</a:t>
            </a:r>
            <a:r>
              <a:rPr lang="sr-Cyrl-CS" sz="2200" b="1" u="sng" smtClean="0">
                <a:effectLst/>
                <a:latin typeface="Arial" charset="0"/>
              </a:rPr>
              <a:t>има албумине, глобулине и фибриноген</a:t>
            </a:r>
            <a:r>
              <a:rPr lang="sr-Cyrl-CS" sz="2200" smtClean="0">
                <a:effectLst/>
                <a:latin typeface="Arial" charset="0"/>
              </a:rPr>
              <a:t>), на дну епрувете, као талог издвајају се формирани крвни елементи тј. крвне ћелије: еритроцити, леукоцити и тромбоцити</a:t>
            </a:r>
            <a:endParaRPr lang="sr-Cyrl-CS" sz="2000" b="1" u="sng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b="1" u="sng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56324" name="Picture 5" descr="194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464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7" descr="bloodcomposi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124200"/>
            <a:ext cx="44196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16"/>
    </mc:Choice>
    <mc:Fallback xmlns="">
      <p:transition spd="slow" advTm="5281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32410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4931" name="Picture 3" descr="enzymes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3278188" y="-55563"/>
            <a:ext cx="1873250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Серум</a:t>
            </a:r>
            <a:endParaRPr lang="en-U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000" b="1" u="sng">
                <a:solidFill>
                  <a:srgbClr val="FFFF00"/>
                </a:solidFill>
                <a:latin typeface="Arial" charset="0"/>
                <a:cs typeface="Arial" charset="0"/>
              </a:rPr>
              <a:t>Серум</a:t>
            </a:r>
            <a:r>
              <a:rPr lang="sr-Cyrl-CS" sz="2000">
                <a:latin typeface="Arial" charset="0"/>
                <a:cs typeface="Arial" charset="0"/>
              </a:rPr>
              <a:t> се добија када после вађења крви пацијенту, оставимо крв у епрувети (у епрувету се претходно не додаје никакво средство) да стоји 15 до 20 минута на 37°C, тиме допустимо да се процес коагулације одигра и након тога крв центрифугирамо. </a:t>
            </a:r>
          </a:p>
          <a:p>
            <a:r>
              <a:rPr lang="sr-Cyrl-CS" sz="2000">
                <a:latin typeface="Arial" charset="0"/>
                <a:cs typeface="Arial" charset="0"/>
              </a:rPr>
              <a:t>После центрифугирања долази, такође, до издвајања течног дела – то је серум (</a:t>
            </a:r>
            <a:r>
              <a:rPr lang="sr-Cyrl-CS" sz="2000" b="1" u="sng">
                <a:latin typeface="Arial" charset="0"/>
                <a:cs typeface="Arial" charset="0"/>
              </a:rPr>
              <a:t>има само албумине и глобулине</a:t>
            </a:r>
            <a:r>
              <a:rPr lang="sr-Cyrl-CS" sz="2000">
                <a:latin typeface="Arial" charset="0"/>
                <a:cs typeface="Arial" charset="0"/>
              </a:rPr>
              <a:t>) и чврстог дела, талога – коагулум и крвне ћелије.</a:t>
            </a:r>
            <a:r>
              <a:rPr lang="en-US" sz="200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57348" name="Picture 7" descr="Blood te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124200"/>
            <a:ext cx="4572000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81"/>
    </mc:Choice>
    <mc:Fallback xmlns="">
      <p:transition spd="slow" advTm="48581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9601200" cy="4114800"/>
          </a:xfrm>
          <a:noFill/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Најважнији ензими чија се активност одређује у крвној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плазми у циљу постављања дијагнозе</a:t>
            </a:r>
            <a:r>
              <a:rPr lang="hr-HR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:</a:t>
            </a:r>
          </a:p>
          <a:p>
            <a:pPr eaLnBrk="1" hangingPunct="1"/>
            <a:endParaRPr lang="en-GB" sz="2400" b="1" u="sng" dirty="0" smtClean="0">
              <a:effectLst/>
              <a:latin typeface="Arial" charset="0"/>
            </a:endParaRPr>
          </a:p>
          <a:p>
            <a:pPr eaLnBrk="1" hangingPunct="1"/>
            <a:r>
              <a:rPr lang="en-GB" sz="2000" dirty="0" smtClean="0">
                <a:effectLst/>
                <a:latin typeface="Arial" charset="0"/>
              </a:rPr>
              <a:t>л</a:t>
            </a:r>
            <a:r>
              <a:rPr lang="de-DE" sz="2400" dirty="0" smtClean="0">
                <a:effectLst/>
                <a:latin typeface="Arial" charset="0"/>
              </a:rPr>
              <a:t>актат дехидрогенaзa (LDH)</a:t>
            </a:r>
            <a:endParaRPr lang="en-GB" sz="2400" dirty="0" smtClean="0">
              <a:effectLst/>
              <a:latin typeface="Arial" charset="0"/>
            </a:endParaRPr>
          </a:p>
          <a:p>
            <a:pPr eaLnBrk="1" hangingPunct="1"/>
            <a:r>
              <a:rPr lang="en-US" sz="2400" dirty="0" smtClean="0">
                <a:effectLst/>
                <a:latin typeface="Arial" charset="0"/>
              </a:rPr>
              <a:t>т</a:t>
            </a:r>
            <a:r>
              <a:rPr lang="en-GB" sz="2400" dirty="0" err="1" smtClean="0">
                <a:effectLst/>
                <a:latin typeface="Arial" charset="0"/>
              </a:rPr>
              <a:t>рансаминaзе</a:t>
            </a:r>
            <a:r>
              <a:rPr lang="en-GB" sz="2400" dirty="0" smtClean="0">
                <a:effectLst/>
                <a:latin typeface="Arial" charset="0"/>
              </a:rPr>
              <a:t> (AST </a:t>
            </a:r>
            <a:r>
              <a:rPr lang="en-GB" sz="2400" dirty="0" err="1" smtClean="0">
                <a:effectLst/>
                <a:latin typeface="Arial" charset="0"/>
              </a:rPr>
              <a:t>i</a:t>
            </a:r>
            <a:r>
              <a:rPr lang="en-GB" sz="2400" dirty="0" smtClean="0">
                <a:effectLst/>
                <a:latin typeface="Arial" charset="0"/>
              </a:rPr>
              <a:t> ALT)</a:t>
            </a:r>
          </a:p>
          <a:p>
            <a:pPr eaLnBrk="1" hangingPunct="1"/>
            <a:r>
              <a:rPr lang="en-GB" sz="2400" dirty="0" err="1" smtClean="0">
                <a:effectLst/>
                <a:latin typeface="Arial" charset="0"/>
              </a:rPr>
              <a:t>креатин</a:t>
            </a:r>
            <a:r>
              <a:rPr lang="en-GB" sz="2400" dirty="0" smtClean="0">
                <a:effectLst/>
                <a:latin typeface="Arial" charset="0"/>
              </a:rPr>
              <a:t> </a:t>
            </a:r>
            <a:r>
              <a:rPr lang="en-GB" sz="2400" dirty="0" err="1" smtClean="0">
                <a:effectLst/>
                <a:latin typeface="Arial" charset="0"/>
              </a:rPr>
              <a:t>киназa</a:t>
            </a:r>
            <a:r>
              <a:rPr lang="en-GB" sz="2400" dirty="0" smtClean="0">
                <a:effectLst/>
                <a:latin typeface="Arial" charset="0"/>
              </a:rPr>
              <a:t> (CK)</a:t>
            </a:r>
          </a:p>
          <a:p>
            <a:pPr eaLnBrk="1" hangingPunct="1"/>
            <a:r>
              <a:rPr lang="en-GB" sz="2400" dirty="0" smtClean="0">
                <a:effectLst/>
                <a:latin typeface="Arial" charset="0"/>
                <a:sym typeface="Symbol" pitchFamily="18" charset="2"/>
              </a:rPr>
              <a:t></a:t>
            </a:r>
            <a:r>
              <a:rPr lang="en-GB" sz="2400" dirty="0" smtClean="0">
                <a:effectLst/>
                <a:latin typeface="Arial" charset="0"/>
              </a:rPr>
              <a:t>-</a:t>
            </a:r>
            <a:r>
              <a:rPr lang="en-GB" sz="2400" dirty="0" err="1" smtClean="0">
                <a:effectLst/>
                <a:latin typeface="Arial" charset="0"/>
              </a:rPr>
              <a:t>глутамил</a:t>
            </a:r>
            <a:r>
              <a:rPr lang="en-GB" sz="2400" dirty="0" smtClean="0">
                <a:effectLst/>
                <a:latin typeface="Arial" charset="0"/>
              </a:rPr>
              <a:t> </a:t>
            </a:r>
            <a:r>
              <a:rPr lang="en-GB" sz="2400" dirty="0" err="1" smtClean="0">
                <a:effectLst/>
                <a:latin typeface="Arial" charset="0"/>
              </a:rPr>
              <a:t>трансферaзa</a:t>
            </a:r>
            <a:r>
              <a:rPr lang="en-GB" sz="2400" dirty="0" smtClean="0">
                <a:effectLst/>
                <a:latin typeface="Arial" charset="0"/>
              </a:rPr>
              <a:t> (</a:t>
            </a:r>
            <a:r>
              <a:rPr lang="en-GB" sz="2400" dirty="0" smtClean="0">
                <a:effectLst/>
                <a:latin typeface="Arial" charset="0"/>
                <a:sym typeface="Symbol" pitchFamily="18" charset="2"/>
              </a:rPr>
              <a:t></a:t>
            </a:r>
            <a:r>
              <a:rPr lang="sr-Cyrl-CS" sz="2400" dirty="0" smtClean="0">
                <a:effectLst/>
                <a:latin typeface="Arial" charset="0"/>
                <a:sym typeface="Symbol" pitchFamily="18" charset="2"/>
              </a:rPr>
              <a:t>-</a:t>
            </a:r>
            <a:r>
              <a:rPr lang="en-GB" sz="2400" dirty="0" smtClean="0">
                <a:effectLst/>
                <a:latin typeface="Arial" charset="0"/>
              </a:rPr>
              <a:t>GT)</a:t>
            </a:r>
          </a:p>
          <a:p>
            <a:pPr eaLnBrk="1" hangingPunct="1"/>
            <a:r>
              <a:rPr lang="en-GB" sz="2400" dirty="0" smtClean="0">
                <a:effectLst/>
                <a:latin typeface="Arial" charset="0"/>
                <a:sym typeface="Symbol" pitchFamily="18" charset="2"/>
              </a:rPr>
              <a:t></a:t>
            </a:r>
            <a:r>
              <a:rPr lang="en-GB" sz="2400" dirty="0" smtClean="0">
                <a:effectLst/>
                <a:latin typeface="Arial" charset="0"/>
              </a:rPr>
              <a:t> - </a:t>
            </a:r>
            <a:r>
              <a:rPr lang="en-GB" sz="2400" dirty="0" err="1" smtClean="0">
                <a:effectLst/>
                <a:latin typeface="Arial" charset="0"/>
              </a:rPr>
              <a:t>амилaзa</a:t>
            </a:r>
            <a:endParaRPr lang="en-GB" sz="2400" dirty="0" smtClean="0">
              <a:effectLst/>
              <a:latin typeface="Arial" charset="0"/>
            </a:endParaRPr>
          </a:p>
          <a:p>
            <a:pPr eaLnBrk="1" hangingPunct="1"/>
            <a:r>
              <a:rPr lang="en-GB" sz="2400" dirty="0" err="1" smtClean="0">
                <a:effectLst/>
                <a:latin typeface="Arial" charset="0"/>
              </a:rPr>
              <a:t>липазa</a:t>
            </a:r>
            <a:r>
              <a:rPr lang="sr-Cyrl-RS" sz="2400" dirty="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RS" sz="2400" dirty="0" smtClean="0">
                <a:effectLst/>
                <a:latin typeface="Arial" charset="0"/>
              </a:rPr>
              <a:t>Т</a:t>
            </a:r>
            <a:r>
              <a:rPr lang="en-GB" sz="2400" dirty="0" err="1" smtClean="0">
                <a:effectLst/>
                <a:latin typeface="Arial" charset="0"/>
              </a:rPr>
              <a:t>рипсин</a:t>
            </a:r>
            <a:endParaRPr lang="sr-Cyrl-RS" sz="2400" dirty="0">
              <a:effectLst/>
              <a:latin typeface="Arial" charset="0"/>
            </a:endParaRPr>
          </a:p>
          <a:p>
            <a:pPr eaLnBrk="1" hangingPunct="1"/>
            <a:r>
              <a:rPr lang="en-GB" sz="2400" dirty="0" err="1" smtClean="0">
                <a:effectLst/>
                <a:latin typeface="Arial" charset="0"/>
              </a:rPr>
              <a:t>алкалнa</a:t>
            </a:r>
            <a:r>
              <a:rPr lang="en-GB" sz="2400" dirty="0" smtClean="0">
                <a:effectLst/>
                <a:latin typeface="Arial" charset="0"/>
              </a:rPr>
              <a:t> </a:t>
            </a:r>
            <a:r>
              <a:rPr lang="en-GB" sz="2400" dirty="0" err="1" smtClean="0">
                <a:effectLst/>
                <a:latin typeface="Arial" charset="0"/>
              </a:rPr>
              <a:t>фосфaтaзa</a:t>
            </a:r>
            <a:r>
              <a:rPr lang="en-GB" sz="2400" dirty="0" smtClean="0">
                <a:effectLst/>
                <a:latin typeface="Arial" charset="0"/>
              </a:rPr>
              <a:t> (ALP)</a:t>
            </a:r>
          </a:p>
          <a:p>
            <a:pPr eaLnBrk="1" hangingPunct="1"/>
            <a:r>
              <a:rPr lang="en-GB" sz="2400" dirty="0" err="1" smtClean="0">
                <a:effectLst/>
                <a:latin typeface="Arial" charset="0"/>
              </a:rPr>
              <a:t>кисела</a:t>
            </a:r>
            <a:r>
              <a:rPr lang="en-GB" sz="2400" dirty="0" smtClean="0">
                <a:effectLst/>
                <a:latin typeface="Arial" charset="0"/>
              </a:rPr>
              <a:t> </a:t>
            </a:r>
            <a:r>
              <a:rPr lang="en-GB" sz="2400" dirty="0" err="1" smtClean="0">
                <a:effectLst/>
                <a:latin typeface="Arial" charset="0"/>
              </a:rPr>
              <a:t>фосфатaзa</a:t>
            </a:r>
            <a:r>
              <a:rPr lang="en-GB" sz="2400" dirty="0" smtClean="0">
                <a:effectLst/>
                <a:latin typeface="Arial" charset="0"/>
              </a:rPr>
              <a:t> (ACP)</a:t>
            </a:r>
          </a:p>
          <a:p>
            <a:pPr eaLnBrk="1" hangingPunct="1"/>
            <a:r>
              <a:rPr lang="en-GB" sz="2400" dirty="0" err="1" smtClean="0">
                <a:effectLst/>
                <a:latin typeface="Arial" charset="0"/>
              </a:rPr>
              <a:t>холинестeразa</a:t>
            </a:r>
            <a:r>
              <a:rPr lang="en-GB" sz="2400" dirty="0" smtClean="0">
                <a:effectLst/>
                <a:latin typeface="Arial" charset="0"/>
              </a:rPr>
              <a:t> (</a:t>
            </a:r>
            <a:r>
              <a:rPr lang="en-GB" sz="2400" dirty="0" err="1" smtClean="0">
                <a:effectLst/>
                <a:latin typeface="Arial" charset="0"/>
              </a:rPr>
              <a:t>Che</a:t>
            </a:r>
            <a:r>
              <a:rPr lang="en-GB" sz="2400" dirty="0" smtClean="0">
                <a:effectLst/>
                <a:latin typeface="Arial" charset="0"/>
              </a:rPr>
              <a:t>)</a:t>
            </a:r>
          </a:p>
          <a:p>
            <a:pPr marL="0" indent="0" eaLnBrk="1" hangingPunct="1">
              <a:buNone/>
            </a:pPr>
            <a:endParaRPr lang="en-GB" sz="24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400" dirty="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280"/>
    </mc:Choice>
    <mc:Fallback xmlns="">
      <p:transition spd="slow" advTm="8428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-149225"/>
            <a:ext cx="8229600" cy="1139825"/>
          </a:xfrm>
        </p:spPr>
        <p:txBody>
          <a:bodyPr/>
          <a:lstStyle/>
          <a:p>
            <a:pPr eaLnBrk="1" hangingPunct="1"/>
            <a:r>
              <a:rPr lang="sr-Latn-CS" sz="3600" smtClean="0">
                <a:solidFill>
                  <a:srgbClr val="FFFF00"/>
                </a:solidFill>
                <a:effectLst/>
                <a:latin typeface="Arial" charset="0"/>
              </a:rPr>
              <a:t>LDH –</a:t>
            </a:r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 ЛАКТАТ ДЕХИДРОГЕНАЗА</a:t>
            </a:r>
            <a:endParaRPr lang="en-US" sz="36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Повећање вредности овог ензима знак је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оштећења ћелије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Ензим гликолизе - Катализује превођење пирогрожћане, киселине (пируват, 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P</a:t>
            </a:r>
            <a:r>
              <a:rPr lang="sr-Cyrl-CS" sz="2400" smtClean="0">
                <a:effectLst/>
                <a:latin typeface="Arial" charset="0"/>
                <a:cs typeface="Arial" charset="0"/>
              </a:rPr>
              <a:t>)</a:t>
            </a:r>
            <a:r>
              <a:rPr lang="sr-Cyrl-CS" sz="2400" smtClean="0">
                <a:effectLst/>
                <a:latin typeface="Arial" charset="0"/>
              </a:rPr>
              <a:t> у млечну (лактат, 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L</a:t>
            </a:r>
            <a:r>
              <a:rPr lang="sr-Cyrl-CS" sz="2400" smtClean="0">
                <a:effectLst/>
                <a:latin typeface="Arial" charset="0"/>
                <a:cs typeface="Arial" charset="0"/>
              </a:rPr>
              <a:t>)</a:t>
            </a:r>
            <a:r>
              <a:rPr lang="sr-Cyrl-CS" sz="2400" smtClean="0">
                <a:effectLst/>
                <a:latin typeface="Arial" charset="0"/>
              </a:rPr>
              <a:t> у анаеробној гликолизи  и обрнуто (</a:t>
            </a:r>
            <a:r>
              <a:rPr lang="en-US" sz="2400" smtClean="0">
                <a:effectLst/>
                <a:latin typeface="Arial" charset="0"/>
                <a:cs typeface="Arial" charset="0"/>
              </a:rPr>
              <a:t>L→P</a:t>
            </a:r>
            <a:r>
              <a:rPr lang="sr-Cyrl-CS" sz="2400" smtClean="0">
                <a:effectLst/>
                <a:latin typeface="Arial" charset="0"/>
                <a:cs typeface="Arial" charset="0"/>
              </a:rPr>
              <a:t>)</a:t>
            </a: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Присутан у свим ћелијама; високе концентрације присутне у мишићима, еритроцитима, јетри</a:t>
            </a:r>
            <a:r>
              <a:rPr lang="en-US" sz="2400" smtClean="0">
                <a:effectLst/>
                <a:latin typeface="Arial" charset="0"/>
              </a:rPr>
              <a:t>,</a:t>
            </a:r>
            <a:r>
              <a:rPr lang="sr-Cyrl-CS" sz="2400" smtClean="0">
                <a:effectLst/>
                <a:latin typeface="Arial" charset="0"/>
              </a:rPr>
              <a:t> плућима, мозгу, бубрезима</a:t>
            </a: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60420" name="Picture 4" descr="File:LDH reacti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4606925"/>
            <a:ext cx="69342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476"/>
    </mc:Choice>
    <mc:Fallback xmlns="">
      <p:transition spd="slow" advTm="83476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686800" cy="6172200"/>
          </a:xfrm>
        </p:spPr>
        <p:txBody>
          <a:bodyPr/>
          <a:lstStyle/>
          <a:p>
            <a:pPr marL="609600" indent="-609600" eaLnBrk="1" hangingPunct="1"/>
            <a:endParaRPr lang="sr-Cyrl-CS" smtClean="0">
              <a:effectLst/>
              <a:latin typeface="Arial" charset="0"/>
            </a:endParaRPr>
          </a:p>
          <a:p>
            <a:pPr marL="609600" indent="-609600" eaLnBrk="1" hangingPunct="1"/>
            <a:endParaRPr lang="sr-Cyrl-CS" smtClean="0">
              <a:effectLst/>
              <a:latin typeface="Arial" charset="0"/>
            </a:endParaRPr>
          </a:p>
          <a:p>
            <a:pPr marL="609600" indent="-609600" eaLnBrk="1" hangingPunct="1"/>
            <a:r>
              <a:rPr lang="sr-Cyrl-CS" sz="2800" smtClean="0">
                <a:effectLst/>
                <a:latin typeface="Arial" charset="0"/>
              </a:rPr>
              <a:t>Активна форма - </a:t>
            </a:r>
            <a:r>
              <a:rPr lang="en-US" sz="2800" smtClean="0">
                <a:effectLst/>
                <a:latin typeface="Arial" charset="0"/>
              </a:rPr>
              <a:t>T</a:t>
            </a:r>
            <a:r>
              <a:rPr lang="sr-Cyrl-CS" sz="2800" smtClean="0">
                <a:effectLst/>
                <a:latin typeface="Arial" charset="0"/>
              </a:rPr>
              <a:t>етрамер који чине 4 субјединице</a:t>
            </a:r>
            <a:r>
              <a:rPr lang="en-US" sz="2800" smtClean="0">
                <a:effectLst/>
                <a:latin typeface="Arial" charset="0"/>
              </a:rPr>
              <a:t>.</a:t>
            </a:r>
          </a:p>
          <a:p>
            <a:pPr marL="609600" indent="-609600" eaLnBrk="1" hangingPunct="1"/>
            <a:r>
              <a:rPr lang="sr-Cyrl-CS" sz="2800" smtClean="0">
                <a:effectLst/>
                <a:latin typeface="Arial" charset="0"/>
              </a:rPr>
              <a:t>Два типа субјединица</a:t>
            </a:r>
            <a:r>
              <a:rPr lang="en-US" sz="2800" smtClean="0">
                <a:effectLst/>
                <a:latin typeface="Arial" charset="0"/>
              </a:rPr>
              <a:t>: M </a:t>
            </a:r>
            <a:r>
              <a:rPr lang="sr-Cyrl-CS" sz="2800" smtClean="0">
                <a:effectLst/>
                <a:latin typeface="Arial" charset="0"/>
              </a:rPr>
              <a:t>и</a:t>
            </a:r>
            <a:r>
              <a:rPr lang="en-US" sz="2800" smtClean="0">
                <a:effectLst/>
                <a:latin typeface="Arial" charset="0"/>
              </a:rPr>
              <a:t> H</a:t>
            </a:r>
            <a:r>
              <a:rPr lang="sr-Cyrl-CS" sz="2800" smtClean="0">
                <a:effectLst/>
                <a:latin typeface="Arial" charset="0"/>
              </a:rPr>
              <a:t>.</a:t>
            </a:r>
          </a:p>
          <a:p>
            <a:pPr marL="609600" indent="-609600" eaLnBrk="1" hangingPunct="1"/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Пет изоензима: </a:t>
            </a:r>
            <a:r>
              <a:rPr lang="sr-Latn-CS" sz="2800" smtClean="0">
                <a:effectLst/>
                <a:latin typeface="Arial" charset="0"/>
              </a:rPr>
              <a:t>H4 , H3M1 ,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Latn-CS" sz="2800" smtClean="0">
                <a:effectLst/>
                <a:latin typeface="Arial" charset="0"/>
              </a:rPr>
              <a:t>H2M2</a:t>
            </a:r>
            <a:r>
              <a:rPr lang="sr-Cyrl-CS" sz="2800" smtClean="0">
                <a:effectLst/>
                <a:latin typeface="Arial" charset="0"/>
              </a:rPr>
              <a:t>,</a:t>
            </a:r>
            <a:r>
              <a:rPr lang="sr-Latn-CS" sz="2800" smtClean="0">
                <a:effectLst/>
                <a:latin typeface="Arial" charset="0"/>
              </a:rPr>
              <a:t> HM3 , M4</a:t>
            </a:r>
            <a:endParaRPr lang="sr-Cyrl-CS" sz="2800" smtClean="0">
              <a:effectLst/>
              <a:latin typeface="Arial" charset="0"/>
            </a:endParaRPr>
          </a:p>
          <a:p>
            <a:pPr marL="609600" indent="-609600" eaLnBrk="1" hangingPunct="1"/>
            <a:r>
              <a:rPr lang="sr-Latn-CS" sz="2800" smtClean="0">
                <a:effectLst/>
                <a:latin typeface="Arial" charset="0"/>
              </a:rPr>
              <a:t>H4</a:t>
            </a:r>
            <a:r>
              <a:rPr lang="sr-Cyrl-CS" sz="2800" smtClean="0">
                <a:effectLst/>
                <a:latin typeface="Arial" charset="0"/>
              </a:rPr>
              <a:t> - </a:t>
            </a:r>
            <a:r>
              <a:rPr lang="en-US" sz="2800" smtClean="0">
                <a:effectLst/>
                <a:latin typeface="Arial" charset="0"/>
              </a:rPr>
              <a:t>LDH1 - </a:t>
            </a:r>
            <a:r>
              <a:rPr lang="sr-Cyrl-CS" sz="2800" smtClean="0">
                <a:effectLst/>
                <a:latin typeface="Arial" charset="0"/>
              </a:rPr>
              <a:t>срчани мишић</a:t>
            </a:r>
          </a:p>
          <a:p>
            <a:pPr marL="609600" indent="-609600" eaLnBrk="1" hangingPunct="1"/>
            <a:r>
              <a:rPr lang="sr-Latn-CS" sz="2800" smtClean="0">
                <a:effectLst/>
                <a:latin typeface="Arial" charset="0"/>
              </a:rPr>
              <a:t>H3M1</a:t>
            </a:r>
            <a:r>
              <a:rPr lang="sr-Cyrl-CS" sz="2800" smtClean="0">
                <a:effectLst/>
                <a:latin typeface="Arial" charset="0"/>
              </a:rPr>
              <a:t> – </a:t>
            </a:r>
            <a:r>
              <a:rPr lang="en-US" sz="2800" smtClean="0">
                <a:effectLst/>
                <a:latin typeface="Arial" charset="0"/>
              </a:rPr>
              <a:t>LDH2 - </a:t>
            </a:r>
            <a:r>
              <a:rPr lang="sr-Cyrl-CS" sz="2800" smtClean="0">
                <a:effectLst/>
                <a:latin typeface="Arial" charset="0"/>
              </a:rPr>
              <a:t>срчани мишић</a:t>
            </a:r>
          </a:p>
          <a:p>
            <a:pPr marL="609600" indent="-609600" eaLnBrk="1" hangingPunct="1"/>
            <a:r>
              <a:rPr lang="sr-Latn-CS" sz="2800" smtClean="0">
                <a:effectLst/>
                <a:latin typeface="Arial" charset="0"/>
              </a:rPr>
              <a:t>H2M2</a:t>
            </a:r>
            <a:r>
              <a:rPr lang="sr-Cyrl-CS" sz="2800" smtClean="0">
                <a:effectLst/>
                <a:latin typeface="Arial" charset="0"/>
              </a:rPr>
              <a:t> – </a:t>
            </a:r>
            <a:r>
              <a:rPr lang="en-US" sz="2800" smtClean="0">
                <a:effectLst/>
                <a:latin typeface="Arial" charset="0"/>
              </a:rPr>
              <a:t>LDH3 - </a:t>
            </a:r>
            <a:r>
              <a:rPr lang="sr-Cyrl-CS" sz="2800" smtClean="0">
                <a:effectLst/>
                <a:latin typeface="Arial" charset="0"/>
              </a:rPr>
              <a:t>сва ткива (плућа)</a:t>
            </a:r>
          </a:p>
          <a:p>
            <a:pPr marL="609600" indent="-609600" eaLnBrk="1" hangingPunct="1"/>
            <a:r>
              <a:rPr lang="sr-Latn-CS" sz="2800" smtClean="0">
                <a:effectLst/>
                <a:latin typeface="Arial" charset="0"/>
              </a:rPr>
              <a:t>HM3</a:t>
            </a:r>
            <a:r>
              <a:rPr lang="sr-Cyrl-CS" sz="2800" smtClean="0">
                <a:effectLst/>
                <a:latin typeface="Arial" charset="0"/>
              </a:rPr>
              <a:t> – </a:t>
            </a:r>
            <a:r>
              <a:rPr lang="en-US" sz="2800" smtClean="0">
                <a:effectLst/>
                <a:latin typeface="Arial" charset="0"/>
              </a:rPr>
              <a:t>LDH4 – </a:t>
            </a:r>
            <a:r>
              <a:rPr lang="sr-Cyrl-CS" sz="2800" smtClean="0">
                <a:effectLst/>
                <a:latin typeface="Arial" charset="0"/>
              </a:rPr>
              <a:t>бубрези, плацента, панкреас </a:t>
            </a:r>
          </a:p>
          <a:p>
            <a:pPr marL="609600" indent="-609600" eaLnBrk="1" hangingPunct="1"/>
            <a:r>
              <a:rPr lang="sr-Latn-CS" sz="2800" smtClean="0">
                <a:effectLst/>
                <a:latin typeface="Arial" charset="0"/>
              </a:rPr>
              <a:t>M4</a:t>
            </a:r>
            <a:r>
              <a:rPr lang="sr-Cyrl-CS" sz="2800" smtClean="0">
                <a:effectLst/>
                <a:latin typeface="Arial" charset="0"/>
              </a:rPr>
              <a:t> – </a:t>
            </a:r>
            <a:r>
              <a:rPr lang="en-US" sz="2800" smtClean="0">
                <a:effectLst/>
                <a:latin typeface="Arial" charset="0"/>
              </a:rPr>
              <a:t>LDH5 - </a:t>
            </a:r>
            <a:r>
              <a:rPr lang="sr-Cyrl-CS" sz="2800" smtClean="0">
                <a:effectLst/>
                <a:latin typeface="Arial" charset="0"/>
              </a:rPr>
              <a:t>јетра и скелетни мишићи</a:t>
            </a:r>
            <a:endParaRPr lang="sr-Cyrl-C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1443" name="Rectangle 4"/>
          <p:cNvSpPr>
            <a:spLocks noGrp="1" noChangeArrowheads="1"/>
          </p:cNvSpPr>
          <p:nvPr>
            <p:ph type="title"/>
          </p:nvPr>
        </p:nvSpPr>
        <p:spPr>
          <a:xfrm>
            <a:off x="-914400" y="307975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Latn-CS" sz="3600" smtClean="0">
                <a:solidFill>
                  <a:srgbClr val="FFFF00"/>
                </a:solidFill>
                <a:effectLst/>
                <a:latin typeface="Arial" charset="0"/>
              </a:rPr>
              <a:t>LDH –</a:t>
            </a:r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ЛАКТАТ </a:t>
            </a:r>
            <a:b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</a:br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ДЕХИДРОГЕНАЗА</a:t>
            </a:r>
            <a:endParaRPr lang="en-US" sz="36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61444" name="Picture 5" descr="File:Lactate dehydrogenase M4 (muscle) 1I1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52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522"/>
    </mc:Choice>
    <mc:Fallback xmlns="">
      <p:transition spd="slow" advTm="94522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ChangeArrowheads="1"/>
          </p:cNvSpPr>
          <p:nvPr/>
        </p:nvSpPr>
        <p:spPr bwMode="auto">
          <a:xfrm>
            <a:off x="152400" y="1143000"/>
            <a:ext cx="8991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400">
                <a:latin typeface="Arial" charset="0"/>
                <a:cs typeface="Arial" charset="0"/>
              </a:rPr>
              <a:t>Повишене вредности активности ензима се могу наћи код различитих болести: </a:t>
            </a:r>
          </a:p>
          <a:p>
            <a:pPr lvl="1">
              <a:buFontTx/>
              <a:buChar char="•"/>
            </a:pP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 инфаркта миокарда</a:t>
            </a:r>
            <a:r>
              <a:rPr lang="en-US" sz="2400">
                <a:latin typeface="Arial" charset="0"/>
                <a:cs typeface="Arial" charset="0"/>
              </a:rPr>
              <a:t> (</a:t>
            </a:r>
            <a:r>
              <a:rPr lang="sr-Cyrl-CS" sz="2400">
                <a:latin typeface="Arial" charset="0"/>
                <a:cs typeface="Arial" charset="0"/>
              </a:rPr>
              <a:t>активности </a:t>
            </a:r>
            <a:r>
              <a:rPr lang="en-US" sz="2400">
                <a:latin typeface="Arial" charset="0"/>
                <a:cs typeface="Arial" charset="0"/>
              </a:rPr>
              <a:t>LDH1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LDH2 </a:t>
            </a:r>
            <a:r>
              <a:rPr lang="sr-Cyrl-CS" sz="2400">
                <a:latin typeface="Arial" charset="0"/>
                <a:cs typeface="Arial" charset="0"/>
              </a:rPr>
              <a:t>у првих</a:t>
            </a:r>
            <a:r>
              <a:rPr lang="en-US" sz="2400">
                <a:latin typeface="Arial" charset="0"/>
                <a:cs typeface="Arial" charset="0"/>
              </a:rPr>
              <a:t> </a:t>
            </a:r>
            <a:r>
              <a:rPr lang="sr-Cyrl-CS" sz="2400">
                <a:latin typeface="Arial" charset="0"/>
                <a:cs typeface="Arial" charset="0"/>
              </a:rPr>
              <a:t>36 до 48 сати достижу максимум</a:t>
            </a:r>
            <a:r>
              <a:rPr lang="en-US" sz="2400">
                <a:latin typeface="Arial" charset="0"/>
                <a:cs typeface="Arial" charset="0"/>
              </a:rPr>
              <a:t>;</a:t>
            </a:r>
            <a:r>
              <a:rPr lang="sr-Cyrl-CS" sz="2400">
                <a:latin typeface="Arial" charset="0"/>
                <a:cs typeface="Arial" charset="0"/>
              </a:rPr>
              <a:t> Касна дијагноза, </a:t>
            </a:r>
            <a:r>
              <a:rPr lang="en-US" sz="2400">
                <a:latin typeface="Arial" charset="0"/>
                <a:cs typeface="Arial" charset="0"/>
              </a:rPr>
              <a:t>LDH</a:t>
            </a:r>
            <a:r>
              <a:rPr lang="sr-Cyrl-CS" sz="2400">
                <a:latin typeface="Arial" charset="0"/>
                <a:cs typeface="Arial" charset="0"/>
              </a:rPr>
              <a:t>1</a:t>
            </a:r>
            <a:r>
              <a:rPr lang="en-US" sz="2400">
                <a:latin typeface="Arial" charset="0"/>
                <a:cs typeface="Arial" charset="0"/>
              </a:rPr>
              <a:t>/LDH2 &gt;1</a:t>
            </a:r>
            <a:r>
              <a:rPr lang="sr-Cyrl-CS" sz="2400">
                <a:latin typeface="Arial" charset="0"/>
                <a:cs typeface="Arial" charset="0"/>
              </a:rPr>
              <a:t>)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  <a:cs typeface="Arial" charset="0"/>
              </a:rPr>
              <a:t> пернициозне анемије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  <a:cs typeface="Arial" charset="0"/>
              </a:rPr>
              <a:t> леукоза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  <a:cs typeface="Arial" charset="0"/>
              </a:rPr>
              <a:t> акутне пнеумоније (</a:t>
            </a:r>
            <a:r>
              <a:rPr lang="en-US" sz="2400">
                <a:latin typeface="Arial" charset="0"/>
                <a:cs typeface="Arial" charset="0"/>
              </a:rPr>
              <a:t>LDH3 </a:t>
            </a:r>
            <a:r>
              <a:rPr lang="sr-Cyrl-CS" sz="2400">
                <a:latin typeface="Arial" charset="0"/>
                <a:cs typeface="Arial" charset="0"/>
              </a:rPr>
              <a:t>се повећава, ако је праћено хипоксијом </a:t>
            </a:r>
            <a:r>
              <a:rPr lang="en-US" sz="2400">
                <a:latin typeface="Arial" charset="0"/>
                <a:cs typeface="Arial" charset="0"/>
              </a:rPr>
              <a:t>LDH4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LDH5 </a:t>
            </a:r>
            <a:r>
              <a:rPr lang="sr-Cyrl-CS" sz="2400">
                <a:latin typeface="Arial" charset="0"/>
                <a:cs typeface="Arial" charset="0"/>
              </a:rPr>
              <a:t>расту)</a:t>
            </a: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  <a:cs typeface="Arial" charset="0"/>
              </a:rPr>
              <a:t> хемолитичких болести (</a:t>
            </a:r>
            <a:r>
              <a:rPr lang="en-US" sz="2400">
                <a:latin typeface="Arial" charset="0"/>
                <a:cs typeface="Arial" charset="0"/>
              </a:rPr>
              <a:t>LDH1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LDH2 </a:t>
            </a:r>
            <a:r>
              <a:rPr lang="sr-Cyrl-CS" sz="2400">
                <a:latin typeface="Arial" charset="0"/>
                <a:cs typeface="Arial" charset="0"/>
              </a:rPr>
              <a:t>се повећавају) </a:t>
            </a:r>
          </a:p>
          <a:p>
            <a:pPr lvl="1">
              <a:buFontTx/>
              <a:buChar char="•"/>
            </a:pP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 обољења јетре</a:t>
            </a:r>
            <a:r>
              <a:rPr lang="en-US" sz="2400">
                <a:latin typeface="Arial" charset="0"/>
                <a:cs typeface="Arial" charset="0"/>
              </a:rPr>
              <a:t> (LDH4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LDH5 </a:t>
            </a:r>
            <a:r>
              <a:rPr lang="sr-Cyrl-CS" sz="2400">
                <a:latin typeface="Arial" charset="0"/>
                <a:cs typeface="Arial" charset="0"/>
              </a:rPr>
              <a:t>се повећавају, а </a:t>
            </a:r>
            <a:r>
              <a:rPr lang="en-US" sz="2400">
                <a:latin typeface="Arial" charset="0"/>
                <a:cs typeface="Arial" charset="0"/>
              </a:rPr>
              <a:t>LDH1</a:t>
            </a:r>
            <a:r>
              <a:rPr lang="sr-Cyrl-CS" sz="2400">
                <a:latin typeface="Arial" charset="0"/>
                <a:cs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LDH2</a:t>
            </a:r>
            <a:r>
              <a:rPr lang="sr-Cyrl-CS" sz="2400">
                <a:latin typeface="Arial" charset="0"/>
                <a:cs typeface="Arial" charset="0"/>
              </a:rPr>
              <a:t> се смањују)</a:t>
            </a:r>
            <a:endParaRPr lang="en-US" sz="2400">
              <a:latin typeface="Arial" charset="0"/>
              <a:cs typeface="Arial" charset="0"/>
            </a:endParaRPr>
          </a:p>
          <a:p>
            <a:pPr lvl="1">
              <a:buFontTx/>
              <a:buChar char="•"/>
            </a:pPr>
            <a:r>
              <a:rPr lang="sr-Cyrl-CS" sz="2400">
                <a:latin typeface="Arial" charset="0"/>
                <a:cs typeface="Arial" charset="0"/>
              </a:rPr>
              <a:t> оштећења мишића (</a:t>
            </a:r>
            <a:r>
              <a:rPr lang="en-US" sz="2400">
                <a:latin typeface="Arial" charset="0"/>
                <a:cs typeface="Arial" charset="0"/>
              </a:rPr>
              <a:t>LDH4</a:t>
            </a:r>
            <a:r>
              <a:rPr lang="sr-Cyrl-CS" sz="2400">
                <a:latin typeface="Arial" charset="0"/>
              </a:rPr>
              <a:t> и </a:t>
            </a:r>
            <a:r>
              <a:rPr lang="en-US" sz="2400">
                <a:latin typeface="Arial" charset="0"/>
                <a:cs typeface="Arial" charset="0"/>
              </a:rPr>
              <a:t>LDH5 </a:t>
            </a:r>
            <a:r>
              <a:rPr lang="sr-Cyrl-CS" sz="2400">
                <a:latin typeface="Arial" charset="0"/>
                <a:cs typeface="Arial" charset="0"/>
              </a:rPr>
              <a:t>се повећавају).</a:t>
            </a:r>
            <a:r>
              <a:rPr lang="en-US" sz="2400">
                <a:latin typeface="Arial" charset="0"/>
                <a:cs typeface="Arial" charset="0"/>
              </a:rPr>
              <a:t> </a:t>
            </a:r>
            <a:endParaRPr lang="sr-Cyrl-CS" sz="2400">
              <a:latin typeface="Arial" charset="0"/>
              <a:cs typeface="Arial" charset="0"/>
            </a:endParaRPr>
          </a:p>
          <a:p>
            <a:endParaRPr lang="sr-Cyrl-CS" sz="2400">
              <a:latin typeface="Arial" charset="0"/>
              <a:cs typeface="Arial" charset="0"/>
            </a:endParaRPr>
          </a:p>
        </p:txBody>
      </p:sp>
      <p:sp>
        <p:nvSpPr>
          <p:cNvPr id="6246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Latn-CS" sz="3600" smtClean="0">
                <a:solidFill>
                  <a:schemeClr val="tx1"/>
                </a:solidFill>
                <a:effectLst/>
                <a:latin typeface="Arial" charset="0"/>
              </a:rPr>
              <a:t>LDH –</a:t>
            </a:r>
            <a:r>
              <a:rPr lang="sr-Cyrl-CS" sz="3600" smtClean="0">
                <a:solidFill>
                  <a:schemeClr val="tx1"/>
                </a:solidFill>
                <a:effectLst/>
                <a:latin typeface="Arial" charset="0"/>
              </a:rPr>
              <a:t> ЛАКТАТ ДЕХИДРОГЕНАЗА</a:t>
            </a:r>
            <a:endParaRPr lang="en-US" sz="360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005"/>
    </mc:Choice>
    <mc:Fallback xmlns="">
      <p:transition spd="slow" advTm="174005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ТРАНСАМИНАЗЕ  (А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ST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ALT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Спадају у класу трансфераза</a:t>
            </a:r>
            <a:r>
              <a:rPr lang="en-U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и омогућавају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пренос амино група са амино киселина на α-кето киселине</a:t>
            </a: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u="sng" smtClean="0">
                <a:solidFill>
                  <a:srgbClr val="FFFF00"/>
                </a:solidFill>
                <a:effectLst/>
                <a:latin typeface="Arial" charset="0"/>
              </a:rPr>
              <a:t>Дијагностички значајни ензими из ове класе су А</a:t>
            </a:r>
            <a:r>
              <a:rPr lang="sr-Latn-CS" sz="2000" b="1" u="sng" smtClean="0">
                <a:solidFill>
                  <a:srgbClr val="FFFF00"/>
                </a:solidFill>
                <a:effectLst/>
                <a:latin typeface="Arial" charset="0"/>
              </a:rPr>
              <a:t>ST </a:t>
            </a:r>
            <a:r>
              <a:rPr lang="sr-Cyrl-CS" sz="2000" b="1" u="sng" smtClean="0">
                <a:solidFill>
                  <a:srgbClr val="FFFF00"/>
                </a:solidFill>
                <a:effectLst/>
                <a:latin typeface="Arial" charset="0"/>
              </a:rPr>
              <a:t>и </a:t>
            </a:r>
            <a:r>
              <a:rPr lang="sr-Latn-CS" sz="2000" b="1" u="sng" smtClean="0">
                <a:solidFill>
                  <a:srgbClr val="FFFF00"/>
                </a:solidFill>
                <a:effectLst/>
                <a:latin typeface="Arial" charset="0"/>
              </a:rPr>
              <a:t>ALT</a:t>
            </a:r>
            <a:endParaRPr lang="sr-Cyrl-CS" sz="20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Присутни у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срчаном мишићу, јетри, скелетним мишићима, бубрезима, панкреасу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Промењене вредности се могу наћи код поремећене функције јетре (</a:t>
            </a:r>
            <a:r>
              <a:rPr lang="sr-Latn-CS" sz="2000" smtClean="0">
                <a:effectLst/>
                <a:latin typeface="Arial" charset="0"/>
              </a:rPr>
              <a:t>ALT</a:t>
            </a:r>
            <a:r>
              <a:rPr lang="sr-Cyrl-CS" sz="2000" smtClean="0">
                <a:effectLst/>
                <a:latin typeface="Arial" charset="0"/>
              </a:rPr>
              <a:t>) и инфаркта миокарда (активност А</a:t>
            </a:r>
            <a:r>
              <a:rPr lang="sr-Latn-CS" sz="2000" smtClean="0">
                <a:effectLst/>
                <a:latin typeface="Arial" charset="0"/>
              </a:rPr>
              <a:t>ST</a:t>
            </a:r>
            <a:r>
              <a:rPr lang="sr-Cyrl-CS" sz="2000" smtClean="0">
                <a:effectLst/>
                <a:latin typeface="Arial" charset="0"/>
              </a:rPr>
              <a:t> расте</a:t>
            </a:r>
            <a:r>
              <a:rPr lang="sr-Latn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у првих 6-12 сати по појави бола, а у току 24 – 48 сати достижу максимум активности)</a:t>
            </a: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De Ritis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 коефицијент</a:t>
            </a:r>
            <a:r>
              <a:rPr lang="sr-Latn-CS" sz="2000" smtClean="0">
                <a:effectLst/>
                <a:latin typeface="Arial" charset="0"/>
              </a:rPr>
              <a:t> –</a:t>
            </a:r>
            <a:r>
              <a:rPr lang="sr-Cyrl-CS" sz="2000" smtClean="0">
                <a:effectLst/>
                <a:latin typeface="Arial" charset="0"/>
              </a:rPr>
              <a:t> вредност овог коефицијента је код здравих и код инфаркта миокарда већи од 1 док је код хепатитиса мањи од 1</a:t>
            </a:r>
            <a:r>
              <a:rPr lang="en-US" sz="2000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63492" name="Picture 4" descr="l2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503363"/>
            <a:ext cx="7010400" cy="2292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021"/>
    </mc:Choice>
    <mc:Fallback xmlns="">
      <p:transition spd="slow" advTm="255021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533400" y="762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КРЕАТИН КИНАЗА (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CK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Катализује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конверзију креатина у фосфокреатин</a:t>
            </a:r>
            <a:r>
              <a:rPr lang="sr-Cyrl-CS" sz="2400" smtClean="0">
                <a:effectLst/>
                <a:latin typeface="Arial" charset="0"/>
              </a:rPr>
              <a:t> (макроненергетско једињење)</a:t>
            </a:r>
            <a:r>
              <a:rPr lang="en-US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при чему се ATP користи као донор фосфатне групе</a:t>
            </a:r>
            <a:r>
              <a:rPr lang="en-US" sz="2400" smtClean="0"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и обрнуто</a:t>
            </a: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Највише га има у ексцитабилним ткивима,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ћелијама нервног и мишићног ткива</a:t>
            </a:r>
            <a:r>
              <a:rPr lang="sr-Cyrl-CS" sz="2400" smtClean="0">
                <a:effectLst/>
                <a:latin typeface="Arial" charset="0"/>
              </a:rPr>
              <a:t> (користе фосфокреатин као извор енергије превођењем у ATP)</a:t>
            </a:r>
          </a:p>
          <a:p>
            <a:pPr eaLnBrk="1" hangingPunct="1">
              <a:lnSpc>
                <a:spcPct val="90000"/>
              </a:lnSpc>
            </a:pPr>
            <a:endParaRPr lang="sr-Cyrl-CS" sz="2400" smtClean="0">
              <a:effectLst/>
              <a:latin typeface="Arial" charset="0"/>
            </a:endParaRPr>
          </a:p>
        </p:txBody>
      </p:sp>
      <p:pic>
        <p:nvPicPr>
          <p:cNvPr id="66564" name="Picture 5" descr="File:Creatine kinase rx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9144000" cy="2590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66565" name="Picture 6" descr="200px-Creatine_Kinas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2075" y="0"/>
            <a:ext cx="1431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934"/>
    </mc:Choice>
    <mc:Fallback xmlns="">
      <p:transition spd="slow" advTm="97934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КРЕАТИН КИНАЗА (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CK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67587" name="Rectangle 6"/>
          <p:cNvSpPr>
            <a:spLocks noChangeArrowheads="1"/>
          </p:cNvSpPr>
          <p:nvPr/>
        </p:nvSpPr>
        <p:spPr bwMode="auto">
          <a:xfrm>
            <a:off x="381000" y="990600"/>
            <a:ext cx="8763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sr-Cyrl-CS" sz="2400">
                <a:latin typeface="Arial" charset="0"/>
                <a:cs typeface="Arial" charset="0"/>
              </a:rPr>
              <a:t>           Ензим је изграђен од две субјединице – </a:t>
            </a:r>
          </a:p>
          <a:p>
            <a:pPr eaLnBrk="1" hangingPunct="1"/>
            <a:r>
              <a:rPr lang="sr-Cyrl-CS" sz="2400">
                <a:latin typeface="Arial" charset="0"/>
                <a:cs typeface="Arial" charset="0"/>
              </a:rPr>
              <a:t>                        </a:t>
            </a:r>
            <a:r>
              <a:rPr lang="sr-Cyrl-CS" sz="2400" b="1">
                <a:solidFill>
                  <a:srgbClr val="FFFF00"/>
                </a:solidFill>
                <a:latin typeface="Arial" charset="0"/>
                <a:cs typeface="Arial" charset="0"/>
              </a:rPr>
              <a:t>B </a:t>
            </a:r>
            <a:r>
              <a:rPr lang="sr-Latn-CS" sz="2400" b="1">
                <a:solidFill>
                  <a:srgbClr val="FFFF00"/>
                </a:solidFill>
                <a:latin typeface="Arial" charset="0"/>
                <a:cs typeface="Arial" charset="0"/>
              </a:rPr>
              <a:t>(brain)</a:t>
            </a:r>
            <a:r>
              <a:rPr lang="sr-Latn-CS" sz="2400">
                <a:solidFill>
                  <a:srgbClr val="FFFF00"/>
                </a:solidFill>
                <a:latin typeface="Arial" charset="0"/>
                <a:cs typeface="Arial" charset="0"/>
              </a:rPr>
              <a:t> и </a:t>
            </a:r>
            <a:r>
              <a:rPr lang="sr-Latn-CS" sz="2400" b="1">
                <a:solidFill>
                  <a:srgbClr val="FFFF00"/>
                </a:solidFill>
                <a:latin typeface="Arial" charset="0"/>
                <a:cs typeface="Arial" charset="0"/>
              </a:rPr>
              <a:t>M (muscle)</a:t>
            </a:r>
            <a:r>
              <a:rPr lang="sr-Latn-CS" sz="2400">
                <a:latin typeface="Arial" charset="0"/>
                <a:cs typeface="Arial" charset="0"/>
              </a:rPr>
              <a:t> </a:t>
            </a:r>
            <a:endParaRPr lang="sr-Cyrl-CS" sz="2400">
              <a:latin typeface="Arial" charset="0"/>
              <a:cs typeface="Arial" charset="0"/>
            </a:endParaRPr>
          </a:p>
          <a:p>
            <a:pPr eaLnBrk="1" hangingPunct="1"/>
            <a:r>
              <a:rPr lang="sr-Cyrl-CS" sz="2400">
                <a:latin typeface="Arial" charset="0"/>
                <a:cs typeface="Arial" charset="0"/>
              </a:rPr>
              <a:t>                  </a:t>
            </a:r>
            <a:r>
              <a:rPr lang="sr-Latn-CS" sz="2400">
                <a:latin typeface="Arial" charset="0"/>
                <a:cs typeface="Arial" charset="0"/>
              </a:rPr>
              <a:t>тако </a:t>
            </a:r>
            <a:r>
              <a:rPr lang="sr-Cyrl-CS" sz="2400">
                <a:latin typeface="Arial" charset="0"/>
                <a:cs typeface="Arial" charset="0"/>
              </a:rPr>
              <a:t>да постоје 3 изоензима: </a:t>
            </a:r>
          </a:p>
          <a:p>
            <a:pPr eaLnBrk="1" hangingPunct="1"/>
            <a:r>
              <a:rPr lang="sr-Cyrl-CS" sz="2400" b="1">
                <a:solidFill>
                  <a:srgbClr val="FFFF00"/>
                </a:solidFill>
                <a:latin typeface="Arial" charset="0"/>
                <a:cs typeface="Arial" charset="0"/>
              </a:rPr>
              <a:t>             </a:t>
            </a:r>
            <a:r>
              <a:rPr lang="en-US" sz="2400" b="1">
                <a:solidFill>
                  <a:srgbClr val="FFFF00"/>
                </a:solidFill>
                <a:latin typeface="Arial" charset="0"/>
                <a:cs typeface="Arial" charset="0"/>
              </a:rPr>
              <a:t>       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MM</a:t>
            </a:r>
            <a:r>
              <a:rPr lang="sr-Latn-CS" sz="2400" u="sng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MB</a:t>
            </a:r>
            <a:r>
              <a:rPr lang="sr-Cyrl-CS" sz="2400" u="sng">
                <a:solidFill>
                  <a:srgbClr val="FFFF00"/>
                </a:solidFill>
                <a:latin typeface="Arial" charset="0"/>
                <a:cs typeface="Arial" charset="0"/>
              </a:rPr>
              <a:t> и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CK</a:t>
            </a:r>
            <a:r>
              <a:rPr lang="sr-Latn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-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BB</a:t>
            </a:r>
            <a:endParaRPr lang="sr-Latn-CS" sz="2400" u="sng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67588" name="Picture 14" descr="Creatine+kinase+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895600"/>
            <a:ext cx="3657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65"/>
    </mc:Choice>
    <mc:Fallback xmlns="">
      <p:transition spd="slow" advTm="22565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File:Creatine kinase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319213"/>
            <a:ext cx="281940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39825"/>
          </a:xfrm>
          <a:noFill/>
        </p:spPr>
        <p:txBody>
          <a:bodyPr anchorCtr="1"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КРЕАТИН КИНАЗА (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CK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228600" y="1447800"/>
            <a:ext cx="89154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charset="0"/>
                <a:cs typeface="Arial" charset="0"/>
              </a:rPr>
              <a:t>CK-MM</a:t>
            </a: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Latn-CS" sz="2400">
                <a:latin typeface="Arial" charset="0"/>
                <a:cs typeface="Arial" charset="0"/>
              </a:rPr>
              <a:t>- </a:t>
            </a:r>
            <a:r>
              <a:rPr lang="sr-Cyrl-CS" sz="2400">
                <a:latin typeface="Arial" charset="0"/>
                <a:cs typeface="Arial" charset="0"/>
              </a:rPr>
              <a:t>присутан </a:t>
            </a:r>
            <a:r>
              <a:rPr lang="sr-Cyrl-CS" sz="2400" u="sng">
                <a:latin typeface="Arial" charset="0"/>
                <a:cs typeface="Arial" charset="0"/>
              </a:rPr>
              <a:t>у </a:t>
            </a:r>
            <a:r>
              <a:rPr lang="sr-Cyrl-CS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скелетним мишићима</a:t>
            </a:r>
            <a:r>
              <a:rPr lang="sr-Cyrl-CS" sz="2400">
                <a:latin typeface="Arial" charset="0"/>
                <a:cs typeface="Arial" charset="0"/>
              </a:rPr>
              <a:t> </a:t>
            </a:r>
            <a:endParaRPr lang="sr-Latn-CS" sz="240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charset="0"/>
                <a:cs typeface="Arial" charset="0"/>
              </a:rPr>
              <a:t>CK-MB</a:t>
            </a:r>
            <a:r>
              <a:rPr lang="sr-Cyrl-CS" sz="240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Latn-CS" sz="2400">
                <a:latin typeface="Arial" charset="0"/>
                <a:cs typeface="Arial" charset="0"/>
              </a:rPr>
              <a:t>- </a:t>
            </a:r>
            <a:r>
              <a:rPr lang="sr-Cyrl-CS" sz="2400">
                <a:latin typeface="Arial" charset="0"/>
                <a:cs typeface="Arial" charset="0"/>
              </a:rPr>
              <a:t>присутан у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срчаном мишићу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latin typeface="Arial" charset="0"/>
                <a:cs typeface="Arial" charset="0"/>
              </a:rPr>
              <a:t>CK-BB</a:t>
            </a:r>
            <a:r>
              <a:rPr lang="sr-Cyrl-CS" sz="2400">
                <a:latin typeface="Arial" charset="0"/>
                <a:cs typeface="Arial" charset="0"/>
              </a:rPr>
              <a:t> – присутан </a:t>
            </a:r>
            <a:r>
              <a:rPr lang="sr-Cyrl-CS" sz="2400" u="sng">
                <a:latin typeface="Arial" charset="0"/>
                <a:cs typeface="Arial" charset="0"/>
              </a:rPr>
              <a:t>у </a:t>
            </a:r>
            <a:r>
              <a:rPr lang="sr-Cyrl-CS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мозгу</a:t>
            </a:r>
          </a:p>
          <a:p>
            <a:pPr>
              <a:defRPr/>
            </a:pPr>
            <a:endParaRPr lang="sr-Cyrl-CS" sz="2400" u="sng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40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Cyrl-CS" sz="2400">
                <a:latin typeface="Arial" charset="0"/>
                <a:cs typeface="Arial" charset="0"/>
              </a:rPr>
              <a:t>Клинички значај овог ензима је што се може користити као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рани маркер инфаркта миокарда (</a:t>
            </a:r>
            <a:r>
              <a:rPr lang="en-U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CK-MB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 (3-6 сати), </a:t>
            </a:r>
            <a:endParaRPr lang="en-US" sz="2400" b="1" u="sng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рабдомиолизе</a:t>
            </a:r>
            <a:r>
              <a:rPr lang="en-U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 (CK-MM)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,</a:t>
            </a:r>
            <a:r>
              <a:rPr lang="en-U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мишићне дистрофије</a:t>
            </a:r>
            <a:r>
              <a:rPr lang="en-U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 (CK-MM)</a:t>
            </a: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endParaRPr lang="en-US" sz="2400" b="1" u="sng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sr-Cyrl-CS" sz="2400" b="1" u="sng">
                <a:solidFill>
                  <a:srgbClr val="FFFF00"/>
                </a:solidFill>
                <a:latin typeface="Arial" charset="0"/>
                <a:cs typeface="Arial" charset="0"/>
              </a:rPr>
              <a:t>и акутне бубрежне инсуфицијенције</a:t>
            </a:r>
            <a:endParaRPr lang="en-US" sz="2400" b="1" u="sng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228600" y="1447800"/>
            <a:ext cx="8915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endParaRPr lang="en-U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endParaRPr lang="sr-Cyrl-C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endParaRPr lang="sr-Cyrl-CS" sz="2400">
              <a:solidFill>
                <a:schemeClr val="folHlink"/>
              </a:solidFill>
              <a:latin typeface="Arial" charset="0"/>
              <a:cs typeface="Arial" charset="0"/>
            </a:endParaRPr>
          </a:p>
          <a:p>
            <a:endParaRPr lang="en-US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995"/>
    </mc:Choice>
    <mc:Fallback xmlns="">
      <p:transition spd="slow" advTm="131995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-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γ-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GLUTAMIL-TRANSFERAZA</a:t>
            </a:r>
            <a:endParaRPr lang="en-US" sz="40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991600" cy="6019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Овај ензим катализује пренос γ-глутамил групе са пептида  даваоца на пептид примаоца – транспептидација</a:t>
            </a:r>
            <a:r>
              <a:rPr lang="en-US" sz="2000" smtClean="0">
                <a:effectLst/>
                <a:latin typeface="Arial" charset="0"/>
              </a:rPr>
              <a:t> (</a:t>
            </a:r>
            <a:r>
              <a:rPr lang="sr-Cyrl-CS" sz="2000" smtClean="0">
                <a:effectLst/>
                <a:latin typeface="Arial" charset="0"/>
              </a:rPr>
              <a:t>природни супстрат је ГЛУТАТИОН).</a:t>
            </a:r>
            <a:r>
              <a:rPr lang="en-US" sz="200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smtClean="0">
                <a:effectLst/>
                <a:latin typeface="Arial" charset="0"/>
              </a:rPr>
              <a:t>(5-L-glutamyl)-peptide + an amino acid          peptide + 5-L-glutamyl amino acid </a:t>
            </a:r>
          </a:p>
          <a:p>
            <a:pPr eaLnBrk="1" hangingPunct="1">
              <a:lnSpc>
                <a:spcPct val="80000"/>
              </a:lnSpc>
            </a:pPr>
            <a:endParaRPr lang="en-U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sz="2400" smtClean="0">
                <a:effectLst/>
                <a:latin typeface="Arial" charset="0"/>
                <a:sym typeface="Symbol" pitchFamily="18" charset="2"/>
              </a:rPr>
              <a:t>Локализована у мембранама ћелија бубрежних тубула, танког црева, јетре, у епителним ћелијама жучних канала и панкреасу</a:t>
            </a:r>
            <a:endParaRPr lang="sr-Latn-CS" sz="2400" smtClean="0">
              <a:effectLst/>
              <a:latin typeface="Arial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</a:pPr>
            <a:endParaRPr lang="en-US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Учествује у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метаболизму ксенобиотика</a:t>
            </a: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Повећане вредности γ-</a:t>
            </a:r>
            <a:r>
              <a:rPr lang="sr-Latn-CS" sz="2000" smtClean="0">
                <a:effectLst/>
                <a:latin typeface="Arial" charset="0"/>
              </a:rPr>
              <a:t>glutamil-transferaz</a:t>
            </a:r>
            <a:r>
              <a:rPr lang="sr-Cyrl-CS" sz="2000" smtClean="0">
                <a:effectLst/>
                <a:latin typeface="Arial" charset="0"/>
              </a:rPr>
              <a:t>е се очекују код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болести јетре</a:t>
            </a:r>
            <a:r>
              <a:rPr lang="sr-Cyrl-CS" sz="2000" smtClean="0">
                <a:effectLst/>
                <a:latin typeface="Arial" charset="0"/>
              </a:rPr>
              <a:t>, (карцином јетре),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и жучних путева</a:t>
            </a: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Повећане вредности овог ензима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у </a:t>
            </a:r>
            <a:r>
              <a:rPr lang="sr-Cyrl-CS" sz="2000" u="sng" smtClean="0">
                <a:solidFill>
                  <a:srgbClr val="FFFF00"/>
                </a:solidFill>
                <a:effectLst/>
                <a:latin typeface="Arial" charset="0"/>
              </a:rPr>
              <a:t>урину</a:t>
            </a:r>
            <a:r>
              <a:rPr lang="sr-Cyrl-CS" sz="2000" smtClean="0">
                <a:effectLst/>
                <a:latin typeface="Arial" charset="0"/>
              </a:rPr>
              <a:t> се могу очекивати код бубрежних оштећења, а повећане вредности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у </a:t>
            </a:r>
            <a:r>
              <a:rPr lang="sr-Cyrl-CS" sz="2000" u="sng" smtClean="0">
                <a:solidFill>
                  <a:srgbClr val="FFFF00"/>
                </a:solidFill>
                <a:effectLst/>
                <a:latin typeface="Arial" charset="0"/>
              </a:rPr>
              <a:t>амнионској течности</a:t>
            </a:r>
            <a:r>
              <a:rPr lang="sr-Cyrl-CS" sz="2000" smtClean="0">
                <a:effectLst/>
                <a:latin typeface="Arial" charset="0"/>
              </a:rPr>
              <a:t> указују на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конгениталне аномалије плода</a:t>
            </a:r>
            <a:endParaRPr lang="en-US" sz="2000" smtClean="0">
              <a:effectLst/>
              <a:latin typeface="Arial" charset="0"/>
            </a:endParaRP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4191000" y="2057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542"/>
    </mc:Choice>
    <mc:Fallback xmlns="">
      <p:transition spd="slow" advTm="12654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6553200"/>
          </a:xfrm>
          <a:noFill/>
        </p:spPr>
        <p:txBody>
          <a:bodyPr/>
          <a:lstStyle/>
          <a:p>
            <a:pPr eaLnBrk="1" hangingPunct="1"/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Фишеров модел</a:t>
            </a:r>
            <a:r>
              <a:rPr lang="sr-Latn-CS" sz="2000" smtClean="0">
                <a:effectLst/>
                <a:latin typeface="Arial" charset="0"/>
              </a:rPr>
              <a:t>  -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sr-Latn-CS" sz="2000" smtClean="0">
                <a:effectLst/>
                <a:latin typeface="Arial" charset="0"/>
              </a:rPr>
              <a:t>”кључ-брава”, превише ригидан, апсолутна просторна подударност Е и 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000" smtClean="0">
              <a:effectLst/>
              <a:latin typeface="Arial" charset="0"/>
            </a:endParaRPr>
          </a:p>
          <a:p>
            <a:pPr eaLnBrk="1" hangingPunct="1"/>
            <a:r>
              <a:rPr lang="sr-Latn-CS" sz="2000" b="1" smtClean="0">
                <a:solidFill>
                  <a:srgbClr val="FFFF00"/>
                </a:solidFill>
                <a:effectLst/>
                <a:latin typeface="Arial" charset="0"/>
              </a:rPr>
              <a:t>Кошландов модел</a:t>
            </a:r>
            <a:r>
              <a:rPr lang="sr-Latn-CS" sz="2000" smtClean="0">
                <a:effectLst/>
                <a:latin typeface="Arial" charset="0"/>
              </a:rPr>
              <a:t> – </a:t>
            </a:r>
            <a:r>
              <a:rPr lang="sr-Latn-CS" sz="2000" b="1" smtClean="0">
                <a:effectLst/>
                <a:latin typeface="Arial" charset="0"/>
              </a:rPr>
              <a:t>модел индукованог прилагођавања ензима</a:t>
            </a:r>
            <a:r>
              <a:rPr lang="sr-Latn-CS" sz="2000" smtClean="0">
                <a:effectLst/>
                <a:latin typeface="Arial" charset="0"/>
              </a:rPr>
              <a:t> супстратом</a:t>
            </a:r>
            <a:r>
              <a:rPr lang="sr-Cyrl-CS" sz="2000" smtClean="0">
                <a:effectLst/>
                <a:latin typeface="Arial" charset="0"/>
              </a:rPr>
              <a:t>;</a:t>
            </a:r>
            <a:r>
              <a:rPr lang="sr-Latn-CS" sz="2000" smtClean="0">
                <a:effectLst/>
                <a:latin typeface="Arial" charset="0"/>
              </a:rPr>
              <a:t> супстрат индукује конформационе промене у активном месту Е, долази и до промена у конформацији S.</a:t>
            </a:r>
          </a:p>
          <a:p>
            <a:pPr eaLnBrk="1" hangingPunct="1"/>
            <a:r>
              <a:rPr lang="sr-Latn-CS" sz="2000" smtClean="0">
                <a:effectLst/>
                <a:latin typeface="Arial" charset="0"/>
              </a:rPr>
              <a:t>Контакт и везивање S за Е – “теорија судара”</a:t>
            </a:r>
          </a:p>
          <a:p>
            <a:pPr eaLnBrk="1" hangingPunct="1"/>
            <a:endParaRPr lang="sr-Latn-CS" sz="2000" smtClean="0">
              <a:effectLst/>
              <a:latin typeface="Arial" charset="0"/>
            </a:endParaRPr>
          </a:p>
          <a:p>
            <a:pPr eaLnBrk="1" hangingPunct="1"/>
            <a:endParaRPr lang="en-US" sz="2000" smtClean="0">
              <a:effectLst/>
              <a:latin typeface="Arial" charset="0"/>
            </a:endParaRPr>
          </a:p>
        </p:txBody>
      </p:sp>
      <p:pic>
        <p:nvPicPr>
          <p:cNvPr id="9219" name="Picture 3" descr="350px-Enzim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981075"/>
            <a:ext cx="424815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350px-Enzim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3000" y="4724400"/>
            <a:ext cx="41036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616"/>
    </mc:Choice>
    <mc:Fallback xmlns="">
      <p:transition spd="slow" advTm="124616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304800" y="0"/>
            <a:ext cx="8229600" cy="1139825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АЛКАЛНА ФОСФАТАЗА</a:t>
            </a:r>
            <a:r>
              <a:rPr lang="sr-Cyrl-CS" smtClean="0">
                <a:solidFill>
                  <a:schemeClr val="folHlink"/>
                </a:solidFill>
                <a:effectLst/>
                <a:latin typeface="Arial" charset="0"/>
              </a:rPr>
              <a:t> </a:t>
            </a:r>
            <a:endParaRPr lang="en-US" smtClean="0">
              <a:solidFill>
                <a:schemeClr val="folHlink"/>
              </a:solidFill>
              <a:effectLst/>
              <a:latin typeface="Arial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Н</a:t>
            </a:r>
            <a:r>
              <a:rPr lang="sr-Latn-CS" sz="2000" smtClean="0">
                <a:effectLst/>
                <a:latin typeface="Arial" charset="0"/>
              </a:rPr>
              <a:t>есп</a:t>
            </a:r>
            <a:r>
              <a:rPr lang="sr-Cyrl-CS" sz="2000" smtClean="0">
                <a:effectLst/>
                <a:latin typeface="Arial" charset="0"/>
              </a:rPr>
              <a:t>е</a:t>
            </a:r>
            <a:r>
              <a:rPr lang="sr-Latn-CS" sz="2000" smtClean="0">
                <a:effectLst/>
                <a:latin typeface="Arial" charset="0"/>
              </a:rPr>
              <a:t>цифична фосфомоноестераза која у базној средини </a:t>
            </a:r>
            <a:r>
              <a:rPr lang="sr-Cyrl-CS" sz="2000" smtClean="0">
                <a:effectLst/>
                <a:latin typeface="Arial" charset="0"/>
              </a:rPr>
              <a:t>разлаже моноестре фосфорне киселине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effectLst/>
                <a:latin typeface="Arial" charset="0"/>
              </a:rPr>
              <a:t>Најзаступљенија у 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ЈЕТРИ И КОСТИМА (ОСТЕОБЛАСТИМА)</a:t>
            </a: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Највећи значај одређивања алкалне фосфатазе у серуму  је код обољења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костију- рахитиса, остеомалације, остеодистрофије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примарног и секундарног хиперпаратиреодизма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1800" smtClean="0">
                <a:effectLst/>
                <a:latin typeface="Arial" charset="0"/>
              </a:rPr>
              <a:t>код обољења јетре - синдром холестазе, билијарна цироза јетре, опструктивна жутица</a:t>
            </a:r>
            <a:r>
              <a:rPr lang="en-US" sz="1800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71684" name="Picture 5" descr="1ALK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9325" y="0"/>
            <a:ext cx="1844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7" descr="reacti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2438400"/>
            <a:ext cx="625157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058"/>
    </mc:Choice>
    <mc:Fallback xmlns="">
      <p:transition spd="slow" advTm="96058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228600"/>
            <a:ext cx="8229600" cy="1139825"/>
          </a:xfrm>
        </p:spPr>
        <p:txBody>
          <a:bodyPr/>
          <a:lstStyle/>
          <a:p>
            <a:pPr eaLnBrk="1" hangingPunct="1"/>
            <a:r>
              <a:rPr lang="sr-Cyrl-CS" sz="3600" smtClean="0">
                <a:solidFill>
                  <a:srgbClr val="FFFF00"/>
                </a:solidFill>
                <a:effectLst/>
                <a:latin typeface="Arial" charset="0"/>
              </a:rPr>
              <a:t>КИСЕЛА ФОСФАТАЗА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Налази се у лизозомима секреторних епителијалних ћелија и свим ткивима</a:t>
            </a:r>
          </a:p>
          <a:p>
            <a:pPr eaLnBrk="1" hangingPunct="1">
              <a:lnSpc>
                <a:spcPct val="90000"/>
              </a:lnSpc>
            </a:pPr>
            <a:endParaRPr lang="sr-Cyrl-C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Највећи клинички значај је код дијагностике и праћења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карцинома простате</a:t>
            </a:r>
            <a:r>
              <a:rPr lang="sr-Cyrl-CS" smtClean="0">
                <a:effectLst/>
                <a:latin typeface="Arial" charset="0"/>
              </a:rPr>
              <a:t> са метастазама на костима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Повишене вредности активности овог ензима јављају се у код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обољења костију</a:t>
            </a:r>
            <a:r>
              <a:rPr lang="sr-Cyrl-CS" smtClean="0">
                <a:effectLst/>
                <a:latin typeface="Arial" charset="0"/>
              </a:rPr>
              <a:t> код којих постоје остеокластични поремећаји</a:t>
            </a:r>
            <a:endParaRPr lang="en-US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919"/>
    </mc:Choice>
    <mc:Fallback xmlns="">
      <p:transition spd="slow" advTm="11091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00200" y="1776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1075" name="Picture 3" descr="Enzimi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advTm="639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476250"/>
            <a:ext cx="7772400" cy="908050"/>
          </a:xfrm>
        </p:spPr>
        <p:txBody>
          <a:bodyPr/>
          <a:lstStyle/>
          <a:p>
            <a:pPr eaLnBrk="1" hangingPunct="1"/>
            <a:r>
              <a:rPr lang="hr-HR" sz="2400" smtClean="0">
                <a:solidFill>
                  <a:srgbClr val="FFFF00"/>
                </a:solidFill>
                <a:effectLst/>
                <a:latin typeface="Arial" charset="0"/>
              </a:rPr>
              <a:t>ФАКТОРИ КОЈИ УТИЧУ НА АКТИВНОСТ ЕНЗИМА</a:t>
            </a:r>
            <a:r>
              <a:rPr lang="hr-HR" u="sng" smtClean="0">
                <a:solidFill>
                  <a:srgbClr val="FFFF00"/>
                </a:solidFill>
                <a:effectLst/>
                <a:latin typeface="Arial" charset="0"/>
              </a:rPr>
              <a:t/>
            </a:r>
            <a:br>
              <a:rPr lang="hr-HR" u="sng" smtClean="0">
                <a:solidFill>
                  <a:srgbClr val="FFFF00"/>
                </a:solidFill>
                <a:effectLst/>
                <a:latin typeface="Arial" charset="0"/>
              </a:rPr>
            </a:br>
            <a:endParaRPr lang="en-GB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893175" cy="54006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>
                <a:effectLst/>
                <a:latin typeface="Arial" charset="0"/>
              </a:rPr>
              <a:t>БРЗИНА КАТАЛИЗОВАНЕ РЕАКЦИЈЕ = АКТИВНОСТ ЕНЗИМА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dirty="0" smtClean="0">
                <a:effectLst/>
                <a:latin typeface="Arial" charset="0"/>
              </a:rPr>
              <a:t>     Брзина катализоване реакције -  концентрација новонасталог производа у јединици времена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1800" dirty="0" smtClean="0"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 dirty="0" smtClean="0">
                <a:effectLst/>
                <a:latin typeface="Arial" charset="0"/>
              </a:rPr>
              <a:t>Фактори који утичу на брзину ензимски катализоване хемијске реакције су:</a:t>
            </a:r>
            <a:endParaRPr lang="hr-HR" sz="1800" dirty="0" smtClean="0"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1.  к</a:t>
            </a:r>
            <a:r>
              <a:rPr lang="sr-Cyrl-RS" sz="1800" b="1" dirty="0" smtClean="0">
                <a:solidFill>
                  <a:srgbClr val="FFFF00"/>
                </a:solidFill>
                <a:effectLst/>
                <a:latin typeface="Arial" charset="0"/>
              </a:rPr>
              <a:t>онцентрација</a:t>
            </a: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 ензима</a:t>
            </a:r>
            <a:endParaRPr lang="hr-HR" sz="1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2.  концентрација супстрата</a:t>
            </a:r>
            <a:endParaRPr lang="hr-HR" sz="1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3.  активатори и инхибитори</a:t>
            </a:r>
            <a:endParaRPr lang="hr-HR" sz="1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4.  </a:t>
            </a:r>
            <a:r>
              <a:rPr lang="en-US" sz="1800" b="1" dirty="0" smtClean="0">
                <a:solidFill>
                  <a:srgbClr val="FFFF00"/>
                </a:solidFill>
                <a:effectLst/>
                <a:latin typeface="Arial" charset="0"/>
              </a:rPr>
              <a:t>pH</a:t>
            </a: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 средине</a:t>
            </a:r>
            <a:endParaRPr lang="hr-HR" sz="1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1800" b="1" dirty="0" smtClean="0">
                <a:solidFill>
                  <a:srgbClr val="FFFF00"/>
                </a:solidFill>
                <a:effectLst/>
                <a:latin typeface="Arial" charset="0"/>
              </a:rPr>
              <a:t>5.  температура</a:t>
            </a:r>
            <a:endParaRPr lang="hr-HR" sz="18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1800" b="1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dirty="0" smtClean="0">
                <a:solidFill>
                  <a:srgbClr val="FFFF00"/>
                </a:solidFill>
                <a:effectLst/>
                <a:latin typeface="Arial" charset="0"/>
              </a:rPr>
              <a:t>Ко</a:t>
            </a:r>
            <a:r>
              <a:rPr lang="sr-Cyrl-CS" sz="2400" b="1" dirty="0" smtClean="0">
                <a:solidFill>
                  <a:srgbClr val="FFFF00"/>
                </a:solidFill>
                <a:effectLst/>
                <a:latin typeface="Arial" charset="0"/>
              </a:rPr>
              <a:t>личина</a:t>
            </a:r>
            <a:r>
              <a:rPr lang="hr-HR" sz="2400" b="1" dirty="0" smtClean="0">
                <a:solidFill>
                  <a:srgbClr val="FFFF00"/>
                </a:solidFill>
                <a:effectLst/>
                <a:latin typeface="Arial" charset="0"/>
              </a:rPr>
              <a:t> ензима</a:t>
            </a:r>
            <a:endParaRPr lang="hr-HR" sz="2400" b="1" u="sng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1800" dirty="0" smtClean="0">
                <a:effectLst/>
                <a:latin typeface="Arial" charset="0"/>
              </a:rPr>
              <a:t>Ко</a:t>
            </a:r>
            <a:r>
              <a:rPr lang="sr-Cyrl-CS" sz="1800" dirty="0" smtClean="0">
                <a:effectLst/>
                <a:latin typeface="Arial" charset="0"/>
              </a:rPr>
              <a:t>личина</a:t>
            </a:r>
            <a:r>
              <a:rPr lang="hr-HR" sz="1800" dirty="0" smtClean="0">
                <a:effectLst/>
                <a:latin typeface="Arial" charset="0"/>
              </a:rPr>
              <a:t> ензима – </a:t>
            </a:r>
            <a:r>
              <a:rPr lang="sr-Cyrl-CS" sz="1800" dirty="0" smtClean="0">
                <a:effectLst/>
                <a:latin typeface="Arial" charset="0"/>
              </a:rPr>
              <a:t>изражава се као </a:t>
            </a:r>
            <a:r>
              <a:rPr lang="hr-HR" sz="1800" dirty="0" smtClean="0">
                <a:effectLst/>
                <a:latin typeface="Arial" charset="0"/>
              </a:rPr>
              <a:t>број молекула Е у јединици запремине телесне течности или на јединицу </a:t>
            </a:r>
            <a:r>
              <a:rPr lang="sr-Cyrl-CS" sz="1800" dirty="0" smtClean="0">
                <a:effectLst/>
                <a:latin typeface="Arial" charset="0"/>
              </a:rPr>
              <a:t>масе</a:t>
            </a:r>
            <a:r>
              <a:rPr lang="hr-HR" sz="1800" dirty="0" smtClean="0">
                <a:effectLst/>
                <a:latin typeface="Arial" charset="0"/>
              </a:rPr>
              <a:t> ткива</a:t>
            </a:r>
            <a:endParaRPr lang="sr-Cyrl-CS" sz="1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sz="1800" dirty="0" smtClean="0">
                <a:effectLst/>
                <a:latin typeface="Arial" charset="0"/>
              </a:rPr>
              <a:t>Брзина катализоване реакције је директно пропорционална концентрацији </a:t>
            </a:r>
            <a:r>
              <a:rPr lang="en-US" sz="1800" dirty="0" smtClean="0">
                <a:effectLst/>
                <a:latin typeface="Arial" charset="0"/>
              </a:rPr>
              <a:t>   </a:t>
            </a:r>
            <a:r>
              <a:rPr lang="hr-HR" sz="1800" dirty="0" smtClean="0">
                <a:effectLst/>
                <a:latin typeface="Arial" charset="0"/>
              </a:rPr>
              <a:t>ензима (</a:t>
            </a:r>
            <a:r>
              <a:rPr lang="sr-Cyrl-CS" sz="1800" dirty="0" smtClean="0">
                <a:effectLst/>
                <a:latin typeface="Arial" charset="0"/>
              </a:rPr>
              <a:t>ако су испуњени остали услови: </a:t>
            </a:r>
            <a:r>
              <a:rPr lang="hr-HR" sz="1800" dirty="0" smtClean="0">
                <a:effectLst/>
                <a:latin typeface="Arial" charset="0"/>
              </a:rPr>
              <a:t>оптимална Т, оптимални </a:t>
            </a:r>
            <a:r>
              <a:rPr lang="en-US" sz="1800" dirty="0" smtClean="0">
                <a:effectLst/>
                <a:latin typeface="Arial" charset="0"/>
              </a:rPr>
              <a:t>pH</a:t>
            </a:r>
            <a:r>
              <a:rPr lang="hr-HR" sz="1800" dirty="0" smtClean="0">
                <a:effectLst/>
                <a:latin typeface="Arial" charset="0"/>
              </a:rPr>
              <a:t>, вишак супстрата, присуство активатора, коензима)</a:t>
            </a:r>
            <a:endParaRPr lang="sr-Cyrl-CS" sz="1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800" u="sng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800" dirty="0" smtClean="0">
                <a:effectLst/>
                <a:latin typeface="Arial" charset="0"/>
              </a:rPr>
              <a:t>У оваквим условима о</a:t>
            </a:r>
            <a:r>
              <a:rPr lang="hr-HR" sz="1800" dirty="0" smtClean="0">
                <a:effectLst/>
                <a:latin typeface="Arial" charset="0"/>
              </a:rPr>
              <a:t>днос брзине катализоване реакције и концентрације ензима је линеаран</a:t>
            </a:r>
            <a:endParaRPr lang="hr-HR" sz="1800" u="sng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800" dirty="0" smtClean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92"/>
    </mc:Choice>
    <mc:Fallback xmlns="">
      <p:transition spd="slow" advTm="8609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761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00"/>
                </a:solidFill>
                <a:latin typeface="Arial" charset="0"/>
              </a:rPr>
              <a:t>Активатори и инхибитори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4851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sr-Cyrl-CS" sz="2000">
                <a:latin typeface="Arial" charset="0"/>
              </a:rPr>
              <a:t> </a:t>
            </a:r>
            <a:r>
              <a:rPr lang="en-US" sz="2000">
                <a:latin typeface="Arial" charset="0"/>
              </a:rPr>
              <a:t>Супстанце које ути</a:t>
            </a:r>
            <a:r>
              <a:rPr lang="sr-Latn-CS" sz="2000">
                <a:latin typeface="Arial" charset="0"/>
              </a:rPr>
              <a:t>чу на активност ензима тако што се везују</a:t>
            </a:r>
          </a:p>
          <a:p>
            <a:r>
              <a:rPr lang="sr-Cyrl-CS" sz="2000">
                <a:latin typeface="Arial" charset="0"/>
              </a:rPr>
              <a:t>з</a:t>
            </a:r>
            <a:r>
              <a:rPr lang="sr-Latn-CS" sz="2000">
                <a:latin typeface="Arial" charset="0"/>
              </a:rPr>
              <a:t>а каталитичко место на ензиму мењајући његову конформацију</a:t>
            </a:r>
            <a:r>
              <a:rPr lang="sr-Cyrl-CS" sz="2000">
                <a:latin typeface="Arial" charset="0"/>
              </a:rPr>
              <a:t> </a:t>
            </a:r>
          </a:p>
          <a:p>
            <a:r>
              <a:rPr lang="sr-Cyrl-CS" sz="2000">
                <a:latin typeface="Arial" charset="0"/>
              </a:rPr>
              <a:t>(терцијерну структуру ензима у пределу активног места)</a:t>
            </a:r>
            <a:endParaRPr lang="sr-Latn-CS" sz="2000">
              <a:latin typeface="Arial" charset="0"/>
            </a:endParaRPr>
          </a:p>
          <a:p>
            <a:r>
              <a:rPr lang="sr-Cyrl-CS" sz="2000">
                <a:latin typeface="Arial" charset="0"/>
              </a:rPr>
              <a:t>и</a:t>
            </a:r>
            <a:r>
              <a:rPr lang="sr-Latn-CS" sz="2000">
                <a:latin typeface="Arial" charset="0"/>
              </a:rPr>
              <a:t> омогућавају лакше (</a:t>
            </a:r>
            <a:r>
              <a:rPr lang="sr-Latn-CS" sz="2000" b="1">
                <a:solidFill>
                  <a:srgbClr val="FFFF00"/>
                </a:solidFill>
                <a:latin typeface="Arial" charset="0"/>
              </a:rPr>
              <a:t>активатори</a:t>
            </a:r>
            <a:r>
              <a:rPr lang="sr-Latn-CS" sz="2000">
                <a:latin typeface="Arial" charset="0"/>
              </a:rPr>
              <a:t>) или теже (</a:t>
            </a:r>
            <a:r>
              <a:rPr lang="sr-Latn-CS" sz="2000" b="1">
                <a:solidFill>
                  <a:srgbClr val="FFFF00"/>
                </a:solidFill>
                <a:latin typeface="Arial" charset="0"/>
              </a:rPr>
              <a:t>инхибитори</a:t>
            </a:r>
            <a:r>
              <a:rPr lang="sr-Latn-CS" sz="2000">
                <a:latin typeface="Arial" charset="0"/>
              </a:rPr>
              <a:t>) везивање </a:t>
            </a:r>
          </a:p>
          <a:p>
            <a:r>
              <a:rPr lang="sr-Cyrl-CS" sz="2000">
                <a:latin typeface="Arial" charset="0"/>
              </a:rPr>
              <a:t>с</a:t>
            </a:r>
            <a:r>
              <a:rPr lang="sr-Latn-CS" sz="2000">
                <a:latin typeface="Arial" charset="0"/>
              </a:rPr>
              <a:t>упстрата за активно место</a:t>
            </a:r>
            <a:r>
              <a:rPr lang="sr-Cyrl-CS" sz="2000">
                <a:latin typeface="Arial" charset="0"/>
              </a:rPr>
              <a:t>.</a:t>
            </a:r>
            <a:endParaRPr lang="en-US" sz="2000">
              <a:latin typeface="Arial" charset="0"/>
            </a:endParaRP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90525" y="2971800"/>
            <a:ext cx="87534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000" b="1">
                <a:latin typeface="Arial" charset="0"/>
              </a:rPr>
              <a:t> </a:t>
            </a:r>
            <a:r>
              <a:rPr lang="sr-Cyrl-CS" sz="2000" b="1">
                <a:solidFill>
                  <a:srgbClr val="FFFF00"/>
                </a:solidFill>
                <a:latin typeface="Arial" charset="0"/>
              </a:rPr>
              <a:t>АКТИВАТОРИ</a:t>
            </a:r>
            <a:r>
              <a:rPr lang="sr-Cyrl-CS" sz="2000" b="1">
                <a:latin typeface="Arial" charset="0"/>
              </a:rPr>
              <a:t>: </a:t>
            </a:r>
            <a:r>
              <a:rPr lang="sr-Cyrl-CS" sz="2000">
                <a:latin typeface="Arial" charset="0"/>
              </a:rPr>
              <a:t>Супстанце које утичу на повећану активност ензима тако што се везују за </a:t>
            </a:r>
            <a:r>
              <a:rPr lang="sr-Cyrl-CS" sz="2000" b="1" u="sng">
                <a:latin typeface="Arial" charset="0"/>
              </a:rPr>
              <a:t>каталитичко место</a:t>
            </a:r>
            <a:r>
              <a:rPr lang="sr-Cyrl-CS" sz="2000" b="1">
                <a:latin typeface="Arial" charset="0"/>
              </a:rPr>
              <a:t> </a:t>
            </a:r>
            <a:r>
              <a:rPr lang="sr-Cyrl-CS" sz="2000">
                <a:latin typeface="Arial" charset="0"/>
              </a:rPr>
              <a:t>ензима мењајући његову конформацију  и омогућавајући </a:t>
            </a:r>
            <a:r>
              <a:rPr lang="sr-Cyrl-CS" sz="2000" b="1">
                <a:solidFill>
                  <a:srgbClr val="FFFF00"/>
                </a:solidFill>
                <a:latin typeface="Arial" charset="0"/>
              </a:rPr>
              <a:t>лакше везивање супстрата за активно место.</a:t>
            </a:r>
          </a:p>
          <a:p>
            <a:endParaRPr lang="sr-Cyrl-CS" sz="1000" b="1">
              <a:solidFill>
                <a:srgbClr val="FFFF00"/>
              </a:solidFill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r-Cyrl-CS" sz="2000">
                <a:latin typeface="Arial" charset="0"/>
              </a:rPr>
              <a:t> Метали</a:t>
            </a:r>
          </a:p>
          <a:p>
            <a:pPr lvl="2">
              <a:buFont typeface="Symbol" pitchFamily="18" charset="2"/>
              <a:buChar char="·"/>
            </a:pPr>
            <a:r>
              <a:rPr lang="sr-Cyrl-CS" sz="2000">
                <a:latin typeface="Arial" charset="0"/>
              </a:rPr>
              <a:t> Коензими и кофактори</a:t>
            </a:r>
            <a:endParaRPr lang="sr-Cyrl-CS" sz="2000" b="1">
              <a:latin typeface="Arial" charset="0"/>
            </a:endParaRPr>
          </a:p>
          <a:p>
            <a:endParaRPr lang="sr-Cyrl-CS" sz="2000" b="1">
              <a:latin typeface="Arial" charset="0"/>
            </a:endParaRPr>
          </a:p>
          <a:p>
            <a:r>
              <a:rPr lang="sr-Cyrl-CS" sz="2000" b="1">
                <a:solidFill>
                  <a:srgbClr val="FFFF00"/>
                </a:solidFill>
                <a:latin typeface="Arial" charset="0"/>
              </a:rPr>
              <a:t>ИНХИБИТОРИ</a:t>
            </a:r>
            <a:r>
              <a:rPr lang="sr-Cyrl-CS" sz="2000" b="1">
                <a:latin typeface="Arial" charset="0"/>
              </a:rPr>
              <a:t>:</a:t>
            </a:r>
            <a:r>
              <a:rPr lang="sr-Cyrl-CS" sz="2000">
                <a:latin typeface="Arial" charset="0"/>
              </a:rPr>
              <a:t> Свака супстанца  која може да умањи брзину</a:t>
            </a:r>
          </a:p>
          <a:p>
            <a:r>
              <a:rPr lang="sr-Cyrl-CS" sz="2000">
                <a:latin typeface="Arial" charset="0"/>
              </a:rPr>
              <a:t> катализоване реакције се понаша као инхибитор. </a:t>
            </a:r>
          </a:p>
          <a:p>
            <a:endParaRPr lang="en-US" sz="200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78"/>
    </mc:Choice>
    <mc:Fallback xmlns="">
      <p:transition spd="slow" advTm="11737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6822</TotalTime>
  <Words>3319</Words>
  <Application>Microsoft Office PowerPoint</Application>
  <PresentationFormat>On-screen Show (4:3)</PresentationFormat>
  <Paragraphs>558</Paragraphs>
  <Slides>61</Slides>
  <Notes>39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70" baseType="lpstr">
      <vt:lpstr>Arial</vt:lpstr>
      <vt:lpstr>Comic Sans MS</vt:lpstr>
      <vt:lpstr>Garamond</vt:lpstr>
      <vt:lpstr>Symbol</vt:lpstr>
      <vt:lpstr>Times New Roman</vt:lpstr>
      <vt:lpstr>Verdana</vt:lpstr>
      <vt:lpstr>Wingdings</vt:lpstr>
      <vt:lpstr>Stream</vt:lpstr>
      <vt:lpstr>Document</vt:lpstr>
      <vt:lpstr>PowerPoint Presentation</vt:lpstr>
      <vt:lpstr>МЕХАНИЗАМ ЕНЗИМСКЕ КАТАЛИЗЕ </vt:lpstr>
      <vt:lpstr>АКТИВНО МЕСТО ЕНЗИМА</vt:lpstr>
      <vt:lpstr>PowerPoint Presentation</vt:lpstr>
      <vt:lpstr>PowerPoint Presentation</vt:lpstr>
      <vt:lpstr>PowerPoint Presentation</vt:lpstr>
      <vt:lpstr>PowerPoint Presentation</vt:lpstr>
      <vt:lpstr>ФАКТОРИ КОЈИ УТИЧУ НА АКТИВНОСТ ЕНЗИМА </vt:lpstr>
      <vt:lpstr>PowerPoint Presentation</vt:lpstr>
      <vt:lpstr>PowerPoint Presentation</vt:lpstr>
      <vt:lpstr>Компетитивна инхибиција </vt:lpstr>
      <vt:lpstr>PowerPoint Presentation</vt:lpstr>
      <vt:lpstr>PowerPoint Presentation</vt:lpstr>
      <vt:lpstr>PowerPoint Presentation</vt:lpstr>
      <vt:lpstr>PowerPoint Presentation</vt:lpstr>
      <vt:lpstr>Некомпетитивна инхибиција</vt:lpstr>
      <vt:lpstr>PowerPoint Presentation</vt:lpstr>
      <vt:lpstr>PowerPoint Presentation</vt:lpstr>
      <vt:lpstr>ТИПОВИ ИНХИБИЦИЈЕ - СУМАРНО Утицај ефекта инхибитора на кинетске параметре Кm и Vmax</vt:lpstr>
      <vt:lpstr>АЛОСТЕРНИ ЕНЗИМИ </vt:lpstr>
      <vt:lpstr>PowerPoint Presentation</vt:lpstr>
      <vt:lpstr>Инхибиција алостерних ензима се остварује најчешће по принципу feеd-back инхибиције или инхибиције по принципу негативне повратне спреге.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КЛАСИФИКАЦИЈА И НОМЕНКЛАТУРА ЕНЗИМA </vt:lpstr>
      <vt:lpstr>Шест основних класа ензима</vt:lpstr>
      <vt:lpstr>PowerPoint Presentation</vt:lpstr>
      <vt:lpstr>1. ОКСИДОРЕДУКТАЗЕ</vt:lpstr>
      <vt:lpstr>1. ОКСИДОРЕДУКТАЗЕ</vt:lpstr>
      <vt:lpstr>1. ОКСИДОРЕДУКТАЗЕ</vt:lpstr>
      <vt:lpstr>1. ОКСИДОРЕДУКТАЗЕ</vt:lpstr>
      <vt:lpstr>2. ТРАНСФЕРАЗЕ  </vt:lpstr>
      <vt:lpstr>3. ХИДРОЛАЗЕ</vt:lpstr>
      <vt:lpstr>4. ЛИАЗЕ </vt:lpstr>
      <vt:lpstr>5. ИЗОМЕРАЗЕ </vt:lpstr>
      <vt:lpstr>6. ЛИГАЗЕ (синтетазе) </vt:lpstr>
      <vt:lpstr>ДИЈАГНОСТИЧКИ ВАЖНИ ЕНЗИМИ</vt:lpstr>
      <vt:lpstr>PowerPoint Presentation</vt:lpstr>
      <vt:lpstr>PowerPoint Presentation</vt:lpstr>
      <vt:lpstr>Плазма  </vt:lpstr>
      <vt:lpstr>PowerPoint Presentation</vt:lpstr>
      <vt:lpstr>PowerPoint Presentation</vt:lpstr>
      <vt:lpstr>LDH – ЛАКТАТ ДЕХИДРОГЕНАЗА</vt:lpstr>
      <vt:lpstr>LDH –ЛАКТАТ  ДЕХИДРОГЕНАЗА</vt:lpstr>
      <vt:lpstr>LDH – ЛАКТАТ ДЕХИДРОГЕНАЗА</vt:lpstr>
      <vt:lpstr>ТРАНСАМИНАЗЕ  (АST, ALT) </vt:lpstr>
      <vt:lpstr>КРЕАТИН КИНАЗА (CK) </vt:lpstr>
      <vt:lpstr>КРЕАТИН КИНАЗА (CK) </vt:lpstr>
      <vt:lpstr>КРЕАТИН КИНАЗА (CK) </vt:lpstr>
      <vt:lpstr>γ-GLUTAMIL-TRANSFERAZA</vt:lpstr>
      <vt:lpstr>АЛКАЛНА ФОСФАТАЗА </vt:lpstr>
      <vt:lpstr>КИСЕЛА ФОСФАТАЗА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КЛИНИЧКИ ЗНАЧАЈНИ ЕНЗИМИ, НОМЕНКЛАТУРА И КЛАСИФИКАЦИЈА ЕНЗИМА</dc:title>
  <dc:creator>C</dc:creator>
  <cp:lastModifiedBy>snskg1</cp:lastModifiedBy>
  <cp:revision>289</cp:revision>
  <dcterms:created xsi:type="dcterms:W3CDTF">2008-10-12T10:55:57Z</dcterms:created>
  <dcterms:modified xsi:type="dcterms:W3CDTF">2022-08-23T07:29:13Z</dcterms:modified>
</cp:coreProperties>
</file>